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2" r:id="rId32"/>
    <p:sldId id="303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55" r:id="rId41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6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77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5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296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6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3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9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5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5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665554"/>
            <a:ext cx="8077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400" b="1" spc="-30" dirty="0" smtClean="0">
                <a:latin typeface="Calibri Light"/>
                <a:cs typeface="Calibri Light"/>
              </a:rPr>
              <a:t>MALE GENITAL SYSTEM </a:t>
            </a:r>
            <a:r>
              <a:rPr sz="4400" b="1" spc="-190" dirty="0" smtClean="0">
                <a:latin typeface="Calibri Light"/>
                <a:cs typeface="Calibri Light"/>
              </a:rPr>
              <a:t>PATHOLOGY</a:t>
            </a:r>
            <a:endParaRPr sz="44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9758" y="3579367"/>
            <a:ext cx="4374642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b="1" spc="-25" dirty="0" smtClean="0">
                <a:latin typeface="Calibri"/>
                <a:cs typeface="Calibri"/>
              </a:rPr>
              <a:t>Dr. Jihad A. Ahmed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25" dirty="0" smtClean="0">
                <a:latin typeface="Calibri"/>
                <a:cs typeface="Calibri"/>
              </a:rPr>
              <a:t>BVMS; MSc; PhD Animal Pathology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997292"/>
            <a:ext cx="10335260" cy="47529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77165">
              <a:lnSpc>
                <a:spcPct val="100000"/>
              </a:lnSpc>
              <a:spcBef>
                <a:spcPts val="254"/>
              </a:spcBef>
            </a:pPr>
            <a:r>
              <a:rPr sz="1800" i="1" spc="-10" dirty="0">
                <a:latin typeface="Calibri"/>
                <a:cs typeface="Calibri"/>
              </a:rPr>
              <a:t>Continued….</a:t>
            </a:r>
            <a:endParaRPr sz="1800">
              <a:latin typeface="Calibri"/>
              <a:cs typeface="Calibri"/>
            </a:endParaRPr>
          </a:p>
          <a:p>
            <a:pPr marL="698500" marR="5080" indent="-228600">
              <a:lnSpc>
                <a:spcPct val="90000"/>
              </a:lnSpc>
              <a:spcBef>
                <a:spcPts val="670"/>
              </a:spcBef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dirty="0"/>
              <a:t>	</a:t>
            </a:r>
            <a:r>
              <a:rPr sz="3200" dirty="0">
                <a:latin typeface="Calibri"/>
                <a:cs typeface="Calibri"/>
              </a:rPr>
              <a:t>2.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Sertoli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which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 </a:t>
            </a:r>
            <a:r>
              <a:rPr sz="3200" spc="-15" dirty="0">
                <a:latin typeface="Calibri"/>
                <a:cs typeface="Calibri"/>
              </a:rPr>
              <a:t>larger</a:t>
            </a:r>
            <a:r>
              <a:rPr sz="3200" dirty="0">
                <a:latin typeface="Calibri"/>
                <a:cs typeface="Calibri"/>
              </a:rPr>
              <a:t> 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act as </a:t>
            </a:r>
            <a:r>
              <a:rPr sz="3200" spc="-10" dirty="0">
                <a:latin typeface="Calibri"/>
                <a:cs typeface="Calibri"/>
              </a:rPr>
              <a:t>supportive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germ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cells,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they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secrete </a:t>
            </a:r>
            <a:r>
              <a:rPr sz="3200" spc="-10" dirty="0">
                <a:latin typeface="Calibri"/>
                <a:cs typeface="Calibri"/>
              </a:rPr>
              <a:t>androgen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binding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protein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(ABP),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which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keeps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high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concentration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5" dirty="0">
                <a:latin typeface="Calibri"/>
                <a:cs typeface="Calibri"/>
              </a:rPr>
              <a:t>testosterone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" dirty="0">
                <a:latin typeface="Calibri"/>
                <a:cs typeface="Calibri"/>
              </a:rPr>
              <a:t> germ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cell</a:t>
            </a:r>
            <a:r>
              <a:rPr sz="3200" spc="-15" dirty="0">
                <a:latin typeface="Calibri"/>
                <a:cs typeface="Calibri"/>
              </a:rPr>
              <a:t> environment.</a:t>
            </a:r>
            <a:endParaRPr sz="3200">
              <a:latin typeface="Calibri"/>
              <a:cs typeface="Calibri"/>
            </a:endParaRPr>
          </a:p>
          <a:p>
            <a:pPr marL="241300" marR="332105" indent="-229235">
              <a:lnSpc>
                <a:spcPct val="90000"/>
              </a:lnSpc>
              <a:spcBef>
                <a:spcPts val="96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seminiferous </a:t>
            </a:r>
            <a:r>
              <a:rPr sz="3600" dirty="0">
                <a:latin typeface="Calibri"/>
                <a:cs typeface="Calibri"/>
              </a:rPr>
              <a:t>tubules </a:t>
            </a:r>
            <a:r>
              <a:rPr sz="3600" spc="-25" dirty="0">
                <a:latin typeface="Calibri"/>
                <a:cs typeface="Calibri"/>
              </a:rPr>
              <a:t>have </a:t>
            </a:r>
            <a:r>
              <a:rPr sz="3600" spc="-20" dirty="0">
                <a:latin typeface="Calibri"/>
                <a:cs typeface="Calibri"/>
              </a:rPr>
              <a:t>several </a:t>
            </a:r>
            <a:r>
              <a:rPr sz="3600" spc="-30" dirty="0">
                <a:latin typeface="Calibri"/>
                <a:cs typeface="Calibri"/>
              </a:rPr>
              <a:t>layers </a:t>
            </a:r>
            <a:r>
              <a:rPr sz="3600" spc="-5" dirty="0">
                <a:latin typeface="Calibri"/>
                <a:cs typeface="Calibri"/>
              </a:rPr>
              <a:t>of cells;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outermost </a:t>
            </a:r>
            <a:r>
              <a:rPr sz="3600" spc="-25" dirty="0">
                <a:latin typeface="Calibri"/>
                <a:cs typeface="Calibri"/>
              </a:rPr>
              <a:t>layer </a:t>
            </a:r>
            <a:r>
              <a:rPr sz="3600" spc="-15" dirty="0">
                <a:latin typeface="Calibri"/>
                <a:cs typeface="Calibri"/>
              </a:rPr>
              <a:t>consists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Spermatogonia, 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these </a:t>
            </a:r>
            <a:r>
              <a:rPr sz="3600" spc="-5" dirty="0">
                <a:latin typeface="Calibri"/>
                <a:cs typeface="Calibri"/>
              </a:rPr>
              <a:t>divide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20" dirty="0">
                <a:latin typeface="Calibri"/>
                <a:cs typeface="Calibri"/>
              </a:rPr>
              <a:t>form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next </a:t>
            </a:r>
            <a:r>
              <a:rPr sz="3600" spc="-25" dirty="0">
                <a:latin typeface="Calibri"/>
                <a:cs typeface="Calibri"/>
              </a:rPr>
              <a:t>layer </a:t>
            </a:r>
            <a:r>
              <a:rPr sz="3600" dirty="0">
                <a:latin typeface="Calibri"/>
                <a:cs typeface="Calibri"/>
              </a:rPr>
              <a:t>i.e. </a:t>
            </a:r>
            <a:r>
              <a:rPr sz="3600" spc="-5" dirty="0">
                <a:latin typeface="Calibri"/>
                <a:cs typeface="Calibri"/>
              </a:rPr>
              <a:t>of primary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spermatocytes </a:t>
            </a:r>
            <a:r>
              <a:rPr sz="3600" dirty="0">
                <a:latin typeface="Calibri"/>
                <a:cs typeface="Calibri"/>
              </a:rPr>
              <a:t>these </a:t>
            </a:r>
            <a:r>
              <a:rPr sz="3600" spc="-5" dirty="0">
                <a:latin typeface="Calibri"/>
                <a:cs typeface="Calibri"/>
              </a:rPr>
              <a:t>divide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20" dirty="0">
                <a:latin typeface="Calibri"/>
                <a:cs typeface="Calibri"/>
              </a:rPr>
              <a:t>form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5" dirty="0">
                <a:latin typeface="Calibri"/>
                <a:cs typeface="Calibri"/>
              </a:rPr>
              <a:t>secondary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spermatocytes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4463" y="1579626"/>
            <a:ext cx="10156190" cy="366395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857885" indent="-229235">
              <a:lnSpc>
                <a:spcPts val="3890"/>
              </a:lnSpc>
              <a:spcBef>
                <a:spcPts val="58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fibrovascular </a:t>
            </a:r>
            <a:r>
              <a:rPr sz="3600" spc="-20" dirty="0">
                <a:latin typeface="Calibri"/>
                <a:cs typeface="Calibri"/>
              </a:rPr>
              <a:t>stroma </a:t>
            </a:r>
            <a:r>
              <a:rPr sz="3600" spc="-15" dirty="0">
                <a:latin typeface="Calibri"/>
                <a:cs typeface="Calibri"/>
              </a:rPr>
              <a:t>present between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seminiferous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tubules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contains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varying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number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interstitial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cells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Leydig.</a:t>
            </a:r>
            <a:endParaRPr sz="360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93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15" dirty="0">
                <a:latin typeface="Calibri"/>
                <a:cs typeface="Calibri"/>
              </a:rPr>
              <a:t>Leydig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cells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have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abundant</a:t>
            </a:r>
            <a:r>
              <a:rPr sz="3600" spc="-6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cytoplasm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containing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lipid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granules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elongated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5" dirty="0">
                <a:latin typeface="Calibri"/>
                <a:cs typeface="Calibri"/>
              </a:rPr>
              <a:t>Reinke’s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crystals.</a:t>
            </a:r>
            <a:r>
              <a:rPr sz="3600" dirty="0">
                <a:latin typeface="Calibri"/>
                <a:cs typeface="Calibri"/>
              </a:rPr>
              <a:t> These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cells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are </a:t>
            </a:r>
            <a:r>
              <a:rPr sz="3600" dirty="0">
                <a:latin typeface="Calibri"/>
                <a:cs typeface="Calibri"/>
              </a:rPr>
              <a:t>the main </a:t>
            </a:r>
            <a:r>
              <a:rPr sz="3600" spc="-10" dirty="0">
                <a:latin typeface="Calibri"/>
                <a:cs typeface="Calibri"/>
              </a:rPr>
              <a:t>source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25" dirty="0">
                <a:latin typeface="Calibri"/>
                <a:cs typeface="Calibri"/>
              </a:rPr>
              <a:t>testosterone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5" dirty="0">
                <a:latin typeface="Calibri"/>
                <a:cs typeface="Calibri"/>
              </a:rPr>
              <a:t>other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androgenic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hormones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 males.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9360" y="1278763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u="none" spc="-10" dirty="0">
                <a:latin typeface="Calibri"/>
                <a:cs typeface="Calibri"/>
              </a:rPr>
              <a:t>Continued….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726"/>
            <a:ext cx="12005945" cy="56394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location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spc="-25" dirty="0">
                <a:latin typeface="Calibri"/>
                <a:cs typeface="Calibri"/>
              </a:rPr>
              <a:t>testes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scrotum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10" dirty="0">
                <a:latin typeface="Calibri"/>
                <a:cs typeface="Calibri"/>
              </a:rPr>
              <a:t>important </a:t>
            </a:r>
            <a:r>
              <a:rPr sz="3600" spc="-25" dirty="0">
                <a:latin typeface="Calibri"/>
                <a:cs typeface="Calibri"/>
              </a:rPr>
              <a:t>for </a:t>
            </a:r>
            <a:r>
              <a:rPr sz="3600" spc="-5" dirty="0">
                <a:latin typeface="Calibri"/>
                <a:cs typeface="Calibri"/>
              </a:rPr>
              <a:t>sperm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production, </a:t>
            </a:r>
            <a:r>
              <a:rPr sz="3600" dirty="0">
                <a:latin typeface="Calibri"/>
                <a:cs typeface="Calibri"/>
              </a:rPr>
              <a:t>which is </a:t>
            </a:r>
            <a:r>
              <a:rPr sz="3600" spc="-5" dirty="0">
                <a:latin typeface="Calibri"/>
                <a:cs typeface="Calibri"/>
              </a:rPr>
              <a:t>optimal </a:t>
            </a:r>
            <a:r>
              <a:rPr sz="3600" spc="-20" dirty="0">
                <a:latin typeface="Calibri"/>
                <a:cs typeface="Calibri"/>
              </a:rPr>
              <a:t>at </a:t>
            </a:r>
            <a:r>
              <a:rPr sz="3600" spc="-5" dirty="0">
                <a:latin typeface="Calibri"/>
                <a:cs typeface="Calibri"/>
              </a:rPr>
              <a:t>2°C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dirty="0">
                <a:latin typeface="Calibri"/>
                <a:cs typeface="Calibri"/>
              </a:rPr>
              <a:t>3°C </a:t>
            </a:r>
            <a:r>
              <a:rPr sz="3600" spc="-5" dirty="0">
                <a:latin typeface="Calibri"/>
                <a:cs typeface="Calibri"/>
              </a:rPr>
              <a:t>below </a:t>
            </a:r>
            <a:r>
              <a:rPr sz="3600" dirty="0">
                <a:latin typeface="Calibri"/>
                <a:cs typeface="Calibri"/>
              </a:rPr>
              <a:t>body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temperature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(35°C </a:t>
            </a:r>
            <a:r>
              <a:rPr sz="3600" spc="-20" dirty="0">
                <a:latin typeface="Calibri"/>
                <a:cs typeface="Calibri"/>
              </a:rPr>
              <a:t>to</a:t>
            </a:r>
            <a:r>
              <a:rPr sz="3600" spc="-5" dirty="0">
                <a:latin typeface="Calibri"/>
                <a:cs typeface="Calibri"/>
              </a:rPr>
              <a:t> 37.4°C).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70" dirty="0">
                <a:latin typeface="Calibri"/>
                <a:cs typeface="Calibri"/>
              </a:rPr>
              <a:t>Two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mechanisms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maintain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temperature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testes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level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consistent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with sperm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production.</a:t>
            </a:r>
            <a:endParaRPr sz="3600">
              <a:latin typeface="Calibri"/>
              <a:cs typeface="Calibri"/>
            </a:endParaRPr>
          </a:p>
          <a:p>
            <a:pPr marL="698500" marR="127635" lvl="1" indent="-228600">
              <a:lnSpc>
                <a:spcPts val="3890"/>
              </a:lnSpc>
              <a:spcBef>
                <a:spcPts val="550"/>
              </a:spcBef>
              <a:buFont typeface="Arial MT"/>
              <a:buChar char="•"/>
              <a:tabLst>
                <a:tab pos="698500" algn="l"/>
              </a:tabLst>
            </a:pPr>
            <a:r>
              <a:rPr sz="3600" spc="-5" dirty="0">
                <a:latin typeface="Calibri"/>
                <a:cs typeface="Calibri"/>
              </a:rPr>
              <a:t>One </a:t>
            </a:r>
            <a:r>
              <a:rPr sz="3600" dirty="0">
                <a:latin typeface="Calibri"/>
                <a:cs typeface="Calibri"/>
              </a:rPr>
              <a:t>is the </a:t>
            </a:r>
            <a:r>
              <a:rPr sz="3600" spc="-10" dirty="0">
                <a:latin typeface="Calibri"/>
                <a:cs typeface="Calibri"/>
              </a:rPr>
              <a:t>pampiniform </a:t>
            </a:r>
            <a:r>
              <a:rPr sz="3600" spc="-20" dirty="0">
                <a:latin typeface="Calibri"/>
                <a:cs typeface="Calibri"/>
              </a:rPr>
              <a:t>plexus </a:t>
            </a:r>
            <a:r>
              <a:rPr sz="3600" spc="-10" dirty="0">
                <a:latin typeface="Calibri"/>
                <a:cs typeface="Calibri"/>
              </a:rPr>
              <a:t>of testicular veins that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surround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10" dirty="0">
                <a:latin typeface="Calibri"/>
                <a:cs typeface="Calibri"/>
              </a:rPr>
              <a:t> testicular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40" dirty="0">
                <a:latin typeface="Calibri"/>
                <a:cs typeface="Calibri"/>
              </a:rPr>
              <a:t>artery.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This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plexus</a:t>
            </a:r>
            <a:r>
              <a:rPr sz="3600" spc="-5" dirty="0">
                <a:latin typeface="Calibri"/>
                <a:cs typeface="Calibri"/>
              </a:rPr>
              <a:t> absorbs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heat</a:t>
            </a:r>
            <a:r>
              <a:rPr sz="3600" spc="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from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arterial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blood,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cooling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it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enters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testes.</a:t>
            </a:r>
            <a:endParaRPr sz="3600">
              <a:latin typeface="Calibri"/>
              <a:cs typeface="Calibri"/>
            </a:endParaRPr>
          </a:p>
          <a:p>
            <a:pPr marL="698500" marR="595630" lvl="1" indent="-228600">
              <a:lnSpc>
                <a:spcPct val="90000"/>
              </a:lnSpc>
              <a:spcBef>
                <a:spcPts val="440"/>
              </a:spcBef>
              <a:buFont typeface="Arial MT"/>
              <a:buChar char="•"/>
              <a:tabLst>
                <a:tab pos="698500" algn="l"/>
              </a:tabLst>
            </a:pPr>
            <a:r>
              <a:rPr sz="3600" spc="-5" dirty="0">
                <a:latin typeface="Calibri"/>
                <a:cs typeface="Calibri"/>
              </a:rPr>
              <a:t>The other </a:t>
            </a:r>
            <a:r>
              <a:rPr sz="3600" dirty="0">
                <a:latin typeface="Calibri"/>
                <a:cs typeface="Calibri"/>
              </a:rPr>
              <a:t>is the </a:t>
            </a:r>
            <a:r>
              <a:rPr sz="3600" spc="-10" dirty="0">
                <a:latin typeface="Calibri"/>
                <a:cs typeface="Calibri"/>
              </a:rPr>
              <a:t>dartos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15" dirty="0">
                <a:latin typeface="Calibri"/>
                <a:cs typeface="Calibri"/>
              </a:rPr>
              <a:t>cremaster </a:t>
            </a:r>
            <a:r>
              <a:rPr sz="3600" dirty="0">
                <a:latin typeface="Calibri"/>
                <a:cs typeface="Calibri"/>
              </a:rPr>
              <a:t>muscles, which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respond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spc="-10" dirty="0">
                <a:latin typeface="Calibri"/>
                <a:cs typeface="Calibri"/>
              </a:rPr>
              <a:t>decreases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0" dirty="0">
                <a:latin typeface="Calibri"/>
                <a:cs typeface="Calibri"/>
              </a:rPr>
              <a:t>testicular </a:t>
            </a:r>
            <a:r>
              <a:rPr sz="3600" spc="-20" dirty="0">
                <a:latin typeface="Calibri"/>
                <a:cs typeface="Calibri"/>
              </a:rPr>
              <a:t>temperature </a:t>
            </a:r>
            <a:r>
              <a:rPr sz="3600" spc="-5" dirty="0">
                <a:latin typeface="Calibri"/>
                <a:cs typeface="Calibri"/>
              </a:rPr>
              <a:t>by </a:t>
            </a:r>
            <a:r>
              <a:rPr sz="3600" dirty="0">
                <a:latin typeface="Calibri"/>
                <a:cs typeface="Calibri"/>
              </a:rPr>
              <a:t>moving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testes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closer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to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body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631" y="0"/>
            <a:ext cx="12088368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11789" cy="58689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38978" y="5887923"/>
            <a:ext cx="567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Robbins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Cotran,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Atlas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Pathology,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baseline="25462" dirty="0">
                <a:latin typeface="Calibri"/>
                <a:cs typeface="Calibri"/>
              </a:rPr>
              <a:t>rd</a:t>
            </a:r>
            <a:r>
              <a:rPr sz="1800" spc="172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edition,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Page</a:t>
            </a:r>
            <a:r>
              <a:rPr sz="1800" dirty="0">
                <a:latin typeface="Calibri"/>
                <a:cs typeface="Calibri"/>
              </a:rPr>
              <a:t> 311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8" y="609981"/>
            <a:ext cx="9798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none" spc="-15" dirty="0"/>
              <a:t>Congenital</a:t>
            </a:r>
            <a:r>
              <a:rPr sz="4400" b="1" u="none" spc="-10" dirty="0"/>
              <a:t> </a:t>
            </a:r>
            <a:r>
              <a:rPr sz="4400" b="1" u="none" dirty="0"/>
              <a:t>anomalies</a:t>
            </a:r>
            <a:r>
              <a:rPr sz="4400" b="1" u="none" spc="-10" dirty="0"/>
              <a:t> </a:t>
            </a:r>
            <a:r>
              <a:rPr sz="4400" b="1" u="none" spc="-5" dirty="0"/>
              <a:t>of</a:t>
            </a:r>
            <a:r>
              <a:rPr sz="4400" b="1" u="none" spc="-15" dirty="0"/>
              <a:t> </a:t>
            </a:r>
            <a:r>
              <a:rPr sz="4400" b="1" u="none" spc="5" dirty="0"/>
              <a:t>the</a:t>
            </a:r>
            <a:r>
              <a:rPr sz="4400" b="1" u="none" spc="-10" dirty="0"/>
              <a:t> </a:t>
            </a:r>
            <a:r>
              <a:rPr sz="4400" b="1" u="none" spc="-15" dirty="0"/>
              <a:t>testis.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1176324" y="1804543"/>
            <a:ext cx="9538970" cy="327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920" indent="-363855">
              <a:lnSpc>
                <a:spcPct val="100000"/>
              </a:lnSpc>
              <a:spcBef>
                <a:spcPts val="105"/>
              </a:spcBef>
              <a:buSzPct val="96875"/>
              <a:buFont typeface="Wingdings"/>
              <a:buChar char=""/>
              <a:tabLst>
                <a:tab pos="376555" algn="l"/>
              </a:tabLst>
            </a:pPr>
            <a:r>
              <a:rPr sz="32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Cryptorchidism.</a:t>
            </a:r>
            <a:endParaRPr sz="3200" dirty="0">
              <a:latin typeface="Calibri"/>
              <a:cs typeface="Calibri"/>
            </a:endParaRPr>
          </a:p>
          <a:p>
            <a:pPr marL="697865" marR="5080" lvl="1" indent="-228600">
              <a:lnSpc>
                <a:spcPct val="90000"/>
              </a:lnSpc>
              <a:spcBef>
                <a:spcPts val="490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10" dirty="0">
                <a:latin typeface="Calibri"/>
                <a:cs typeface="Calibri"/>
              </a:rPr>
              <a:t>Cryptorchidism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complete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partial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failure</a:t>
            </a:r>
            <a:r>
              <a:rPr sz="3200" dirty="0">
                <a:latin typeface="Calibri"/>
                <a:cs typeface="Calibri"/>
              </a:rPr>
              <a:t> of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intra-abdominal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testes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descend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into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scrotal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sac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10" dirty="0">
                <a:latin typeface="Calibri"/>
                <a:cs typeface="Calibri"/>
              </a:rPr>
              <a:t>associated</a:t>
            </a:r>
            <a:r>
              <a:rPr sz="3200" dirty="0">
                <a:latin typeface="Calibri"/>
                <a:cs typeface="Calibri"/>
              </a:rPr>
              <a:t> with </a:t>
            </a:r>
            <a:r>
              <a:rPr sz="3200" spc="-10" dirty="0">
                <a:latin typeface="Calibri"/>
                <a:cs typeface="Calibri"/>
              </a:rPr>
              <a:t>testicular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dysfunction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increased risk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testicular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cancer.</a:t>
            </a:r>
            <a:endParaRPr sz="3200" dirty="0">
              <a:latin typeface="Calibri"/>
              <a:cs typeface="Calibri"/>
            </a:endParaRPr>
          </a:p>
          <a:p>
            <a:pPr marL="697865" marR="134620" lvl="1" indent="-228600">
              <a:lnSpc>
                <a:spcPts val="3460"/>
              </a:lnSpc>
              <a:spcBef>
                <a:spcPts val="555"/>
              </a:spcBef>
              <a:buFont typeface="Arial MT"/>
              <a:buChar char="•"/>
              <a:tabLst>
                <a:tab pos="698500" algn="l"/>
              </a:tabLst>
            </a:pPr>
            <a:r>
              <a:rPr sz="3200" spc="-35" dirty="0">
                <a:latin typeface="Calibri"/>
                <a:cs typeface="Calibri"/>
              </a:rPr>
              <a:t>Testicular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descent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occurs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two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morphologically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hormonally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distinct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phases;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670" y="364616"/>
            <a:ext cx="10622915" cy="45878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430530" indent="-228600">
              <a:lnSpc>
                <a:spcPct val="90000"/>
              </a:lnSpc>
              <a:spcBef>
                <a:spcPts val="530"/>
              </a:spcBef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dirty="0">
                <a:latin typeface="Calibri"/>
                <a:cs typeface="Calibri"/>
              </a:rPr>
              <a:t>During the </a:t>
            </a:r>
            <a:r>
              <a:rPr sz="3600" spc="-25" dirty="0">
                <a:latin typeface="Calibri"/>
                <a:cs typeface="Calibri"/>
              </a:rPr>
              <a:t>first </a:t>
            </a:r>
            <a:r>
              <a:rPr sz="3600" spc="-10" dirty="0">
                <a:latin typeface="Calibri"/>
                <a:cs typeface="Calibri"/>
              </a:rPr>
              <a:t>transabdominal, </a:t>
            </a:r>
            <a:r>
              <a:rPr sz="3600" dirty="0">
                <a:latin typeface="Calibri"/>
                <a:cs typeface="Calibri"/>
              </a:rPr>
              <a:t>phase, the </a:t>
            </a:r>
            <a:r>
              <a:rPr sz="3600" spc="-15" dirty="0">
                <a:latin typeface="Calibri"/>
                <a:cs typeface="Calibri"/>
              </a:rPr>
              <a:t>testis </a:t>
            </a:r>
            <a:r>
              <a:rPr sz="3600" spc="-10" dirty="0">
                <a:latin typeface="Calibri"/>
                <a:cs typeface="Calibri"/>
              </a:rPr>
              <a:t> comes </a:t>
            </a:r>
            <a:r>
              <a:rPr sz="3600" spc="-25" dirty="0">
                <a:latin typeface="Calibri"/>
                <a:cs typeface="Calibri"/>
              </a:rPr>
              <a:t>to </a:t>
            </a:r>
            <a:r>
              <a:rPr sz="3600" dirty="0">
                <a:latin typeface="Calibri"/>
                <a:cs typeface="Calibri"/>
              </a:rPr>
              <a:t>lie </a:t>
            </a:r>
            <a:r>
              <a:rPr sz="3600" spc="-5" dirty="0">
                <a:latin typeface="Calibri"/>
                <a:cs typeface="Calibri"/>
              </a:rPr>
              <a:t>within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spc="-15" dirty="0">
                <a:latin typeface="Calibri"/>
                <a:cs typeface="Calibri"/>
              </a:rPr>
              <a:t>lower </a:t>
            </a:r>
            <a:r>
              <a:rPr sz="3600" dirty="0">
                <a:latin typeface="Calibri"/>
                <a:cs typeface="Calibri"/>
              </a:rPr>
              <a:t>abdomen </a:t>
            </a:r>
            <a:r>
              <a:rPr sz="3600" spc="-5" dirty="0">
                <a:latin typeface="Calibri"/>
                <a:cs typeface="Calibri"/>
              </a:rPr>
              <a:t>or </a:t>
            </a:r>
            <a:r>
              <a:rPr sz="3600" dirty="0">
                <a:latin typeface="Calibri"/>
                <a:cs typeface="Calibri"/>
              </a:rPr>
              <a:t>brim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pelvis.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This phase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believed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to</a:t>
            </a:r>
            <a:r>
              <a:rPr sz="3600" spc="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controlled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by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hormone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called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müllerian</a:t>
            </a:r>
            <a:r>
              <a:rPr sz="3600" b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inhibiting</a:t>
            </a:r>
            <a:r>
              <a:rPr sz="36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substance.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490"/>
              </a:spcBef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dirty="0">
                <a:latin typeface="Calibri"/>
                <a:cs typeface="Calibri"/>
              </a:rPr>
              <a:t>In the </a:t>
            </a:r>
            <a:r>
              <a:rPr sz="3600" spc="-10" dirty="0">
                <a:latin typeface="Calibri"/>
                <a:cs typeface="Calibri"/>
              </a:rPr>
              <a:t>second inguinoscrotal, </a:t>
            </a:r>
            <a:r>
              <a:rPr sz="3600" dirty="0">
                <a:latin typeface="Calibri"/>
                <a:cs typeface="Calibri"/>
              </a:rPr>
              <a:t>phase, the </a:t>
            </a:r>
            <a:r>
              <a:rPr sz="3600" spc="-25" dirty="0">
                <a:latin typeface="Calibri"/>
                <a:cs typeface="Calibri"/>
              </a:rPr>
              <a:t>testes </a:t>
            </a:r>
            <a:r>
              <a:rPr sz="3600" spc="-10" dirty="0">
                <a:latin typeface="Calibri"/>
                <a:cs typeface="Calibri"/>
              </a:rPr>
              <a:t>descend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through </a:t>
            </a:r>
            <a:r>
              <a:rPr sz="3600" dirty="0">
                <a:latin typeface="Calibri"/>
                <a:cs typeface="Calibri"/>
              </a:rPr>
              <a:t>the inguinal </a:t>
            </a:r>
            <a:r>
              <a:rPr sz="3600" spc="-5" dirty="0">
                <a:latin typeface="Calibri"/>
                <a:cs typeface="Calibri"/>
              </a:rPr>
              <a:t>canal </a:t>
            </a:r>
            <a:r>
              <a:rPr sz="3600" spc="-20" dirty="0">
                <a:latin typeface="Calibri"/>
                <a:cs typeface="Calibri"/>
              </a:rPr>
              <a:t>into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20" dirty="0">
                <a:latin typeface="Calibri"/>
                <a:cs typeface="Calibri"/>
              </a:rPr>
              <a:t>scrotal </a:t>
            </a:r>
            <a:r>
              <a:rPr sz="3600" spc="-5" dirty="0">
                <a:latin typeface="Calibri"/>
                <a:cs typeface="Calibri"/>
              </a:rPr>
              <a:t>sac. This </a:t>
            </a:r>
            <a:r>
              <a:rPr sz="3600" dirty="0">
                <a:latin typeface="Calibri"/>
                <a:cs typeface="Calibri"/>
              </a:rPr>
              <a:t> phase is </a:t>
            </a:r>
            <a:r>
              <a:rPr sz="3600" spc="-10" dirty="0">
                <a:latin typeface="Calibri"/>
                <a:cs typeface="Calibri"/>
              </a:rPr>
              <a:t>androgen-dependent </a:t>
            </a:r>
            <a:r>
              <a:rPr sz="3600" dirty="0">
                <a:latin typeface="Calibri"/>
                <a:cs typeface="Calibri"/>
              </a:rPr>
              <a:t>and is </a:t>
            </a:r>
            <a:r>
              <a:rPr sz="3600" spc="-5" dirty="0">
                <a:latin typeface="Calibri"/>
                <a:cs typeface="Calibri"/>
              </a:rPr>
              <a:t>possibly </a:t>
            </a:r>
            <a:r>
              <a:rPr sz="3600" spc="-10" dirty="0">
                <a:latin typeface="Calibri"/>
                <a:cs typeface="Calibri"/>
              </a:rPr>
              <a:t>mediated </a:t>
            </a:r>
            <a:r>
              <a:rPr sz="3600" spc="-5" dirty="0">
                <a:latin typeface="Calibri"/>
                <a:cs typeface="Calibri"/>
              </a:rPr>
              <a:t> by </a:t>
            </a:r>
            <a:r>
              <a:rPr sz="3600" spc="-10" dirty="0">
                <a:latin typeface="Calibri"/>
                <a:cs typeface="Calibri"/>
              </a:rPr>
              <a:t>androgen-induced release of calcitonin gene </a:t>
            </a:r>
            <a:r>
              <a:rPr sz="3600" spc="-20" dirty="0">
                <a:latin typeface="Calibri"/>
                <a:cs typeface="Calibri"/>
              </a:rPr>
              <a:t>related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peptide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from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the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genitofemoral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nerve.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5474" y="157988"/>
            <a:ext cx="10479405" cy="51454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422909" indent="-228600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Calibri"/>
                <a:cs typeface="Calibri"/>
              </a:rPr>
              <a:t>Although </a:t>
            </a:r>
            <a:r>
              <a:rPr sz="3600" spc="-25" dirty="0">
                <a:latin typeface="Calibri"/>
                <a:cs typeface="Calibri"/>
              </a:rPr>
              <a:t>testes may </a:t>
            </a:r>
            <a:r>
              <a:rPr sz="3600" spc="-15" dirty="0">
                <a:latin typeface="Calibri"/>
                <a:cs typeface="Calibri"/>
              </a:rPr>
              <a:t>arrest anywhere </a:t>
            </a:r>
            <a:r>
              <a:rPr sz="3600" dirty="0">
                <a:latin typeface="Calibri"/>
                <a:cs typeface="Calibri"/>
              </a:rPr>
              <a:t>along their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pathway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descent,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most common </a:t>
            </a:r>
            <a:r>
              <a:rPr sz="3600" spc="-15" dirty="0">
                <a:latin typeface="Calibri"/>
                <a:cs typeface="Calibri"/>
              </a:rPr>
              <a:t>site </a:t>
            </a:r>
            <a:r>
              <a:rPr sz="3600" dirty="0">
                <a:latin typeface="Calibri"/>
                <a:cs typeface="Calibri"/>
              </a:rPr>
              <a:t>is in the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inguinal </a:t>
            </a:r>
            <a:r>
              <a:rPr sz="3600" spc="-5" dirty="0">
                <a:latin typeface="Calibri"/>
                <a:cs typeface="Calibri"/>
              </a:rPr>
              <a:t>canal; </a:t>
            </a:r>
            <a:r>
              <a:rPr sz="3600" spc="-15" dirty="0">
                <a:latin typeface="Calibri"/>
                <a:cs typeface="Calibri"/>
              </a:rPr>
              <a:t>arrest </a:t>
            </a:r>
            <a:r>
              <a:rPr sz="3600" spc="-5" dirty="0">
                <a:latin typeface="Calibri"/>
                <a:cs typeface="Calibri"/>
              </a:rPr>
              <a:t>within </a:t>
            </a:r>
            <a:r>
              <a:rPr sz="3600" spc="-10" dirty="0">
                <a:latin typeface="Calibri"/>
                <a:cs typeface="Calibri"/>
              </a:rPr>
              <a:t>the </a:t>
            </a:r>
            <a:r>
              <a:rPr sz="3600" dirty="0">
                <a:latin typeface="Calibri"/>
                <a:cs typeface="Calibri"/>
              </a:rPr>
              <a:t>abdomen is 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uncommon,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accounting</a:t>
            </a:r>
            <a:r>
              <a:rPr sz="3600" spc="-25" dirty="0">
                <a:latin typeface="Calibri"/>
                <a:cs typeface="Calibri"/>
              </a:rPr>
              <a:t> for</a:t>
            </a:r>
            <a:r>
              <a:rPr sz="3600" spc="2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approximately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5%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to</a:t>
            </a:r>
            <a:r>
              <a:rPr sz="3600" dirty="0">
                <a:latin typeface="Calibri"/>
                <a:cs typeface="Calibri"/>
              </a:rPr>
              <a:t> 10% </a:t>
            </a:r>
            <a:r>
              <a:rPr sz="3600" spc="-79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cases.</a:t>
            </a:r>
            <a:endParaRPr sz="3600">
              <a:latin typeface="Calibri"/>
              <a:cs typeface="Calibri"/>
            </a:endParaRPr>
          </a:p>
          <a:p>
            <a:pPr marL="241300" marR="984250" indent="-228600">
              <a:lnSpc>
                <a:spcPts val="3890"/>
              </a:lnSpc>
              <a:spcBef>
                <a:spcPts val="55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35" dirty="0">
                <a:latin typeface="Calibri"/>
                <a:cs typeface="Calibri"/>
              </a:rPr>
              <a:t>Even </a:t>
            </a:r>
            <a:r>
              <a:rPr sz="3600" dirty="0">
                <a:latin typeface="Calibri"/>
                <a:cs typeface="Calibri"/>
              </a:rPr>
              <a:t>though </a:t>
            </a:r>
            <a:r>
              <a:rPr sz="3600" spc="-10" dirty="0">
                <a:latin typeface="Calibri"/>
                <a:cs typeface="Calibri"/>
              </a:rPr>
              <a:t>testicular descent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20" dirty="0">
                <a:latin typeface="Calibri"/>
                <a:cs typeface="Calibri"/>
              </a:rPr>
              <a:t>controlled </a:t>
            </a:r>
            <a:r>
              <a:rPr sz="3600" spc="-5" dirty="0">
                <a:latin typeface="Calibri"/>
                <a:cs typeface="Calibri"/>
              </a:rPr>
              <a:t>by </a:t>
            </a:r>
            <a:r>
              <a:rPr sz="36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hormonal </a:t>
            </a:r>
            <a:r>
              <a:rPr sz="3600" spc="-25" dirty="0">
                <a:latin typeface="Calibri"/>
                <a:cs typeface="Calibri"/>
              </a:rPr>
              <a:t>factors, </a:t>
            </a:r>
            <a:r>
              <a:rPr sz="3600" spc="-10" dirty="0">
                <a:latin typeface="Calibri"/>
                <a:cs typeface="Calibri"/>
              </a:rPr>
              <a:t>cryptorchidism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5" dirty="0">
                <a:latin typeface="Calibri"/>
                <a:cs typeface="Calibri"/>
              </a:rPr>
              <a:t>only </a:t>
            </a:r>
            <a:r>
              <a:rPr sz="3600" spc="-20" dirty="0">
                <a:latin typeface="Calibri"/>
                <a:cs typeface="Calibri"/>
              </a:rPr>
              <a:t>rarely 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associated</a:t>
            </a:r>
            <a:r>
              <a:rPr sz="3600" spc="-5" dirty="0">
                <a:latin typeface="Calibri"/>
                <a:cs typeface="Calibri"/>
              </a:rPr>
              <a:t> with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well-defined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hormonal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45" dirty="0">
                <a:latin typeface="Calibri"/>
                <a:cs typeface="Calibri"/>
              </a:rPr>
              <a:t>disorder.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ts val="3890"/>
              </a:lnSpc>
              <a:spcBef>
                <a:spcPts val="50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spc="-5" dirty="0">
                <a:latin typeface="Calibri"/>
                <a:cs typeface="Calibri"/>
              </a:rPr>
              <a:t>This </a:t>
            </a:r>
            <a:r>
              <a:rPr sz="3600" spc="-10" dirty="0">
                <a:latin typeface="Calibri"/>
                <a:cs typeface="Calibri"/>
              </a:rPr>
              <a:t>condition </a:t>
            </a:r>
            <a:r>
              <a:rPr sz="3600" dirty="0">
                <a:latin typeface="Calibri"/>
                <a:cs typeface="Calibri"/>
              </a:rPr>
              <a:t>is </a:t>
            </a:r>
            <a:r>
              <a:rPr sz="3600" spc="-20" dirty="0">
                <a:latin typeface="Calibri"/>
                <a:cs typeface="Calibri"/>
              </a:rPr>
              <a:t>unilateral </a:t>
            </a:r>
            <a:r>
              <a:rPr sz="3600" dirty="0">
                <a:latin typeface="Calibri"/>
                <a:cs typeface="Calibri"/>
              </a:rPr>
              <a:t>in </a:t>
            </a:r>
            <a:r>
              <a:rPr sz="3600" spc="-10" dirty="0">
                <a:latin typeface="Calibri"/>
                <a:cs typeface="Calibri"/>
              </a:rPr>
              <a:t>most </a:t>
            </a:r>
            <a:r>
              <a:rPr sz="3600" spc="-5" dirty="0">
                <a:latin typeface="Calibri"/>
                <a:cs typeface="Calibri"/>
              </a:rPr>
              <a:t>cases, </a:t>
            </a:r>
            <a:r>
              <a:rPr sz="3600" spc="-55" dirty="0">
                <a:latin typeface="Calibri"/>
                <a:cs typeface="Calibri"/>
              </a:rPr>
              <a:t>however, </a:t>
            </a:r>
            <a:r>
              <a:rPr sz="3600" dirty="0">
                <a:latin typeface="Calibri"/>
                <a:cs typeface="Calibri"/>
              </a:rPr>
              <a:t>25%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 </a:t>
            </a:r>
            <a:r>
              <a:rPr sz="3600" spc="-10" dirty="0">
                <a:latin typeface="Calibri"/>
                <a:cs typeface="Calibri"/>
              </a:rPr>
              <a:t>cases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are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bilateral.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30670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latin typeface="Calibri"/>
                <a:cs typeface="Calibri"/>
              </a:rPr>
              <a:t>Morphology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647" y="666445"/>
            <a:ext cx="11446510" cy="514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1785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12420" algn="l"/>
              </a:tabLst>
            </a:pPr>
            <a:r>
              <a:rPr sz="4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</a:t>
            </a:r>
            <a:endParaRPr sz="4400">
              <a:latin typeface="Calibri"/>
              <a:cs typeface="Calibri"/>
            </a:endParaRPr>
          </a:p>
          <a:p>
            <a:pPr marL="1271905" lvl="1" indent="-331470">
              <a:lnSpc>
                <a:spcPct val="100000"/>
              </a:lnSpc>
              <a:spcBef>
                <a:spcPts val="120"/>
              </a:spcBef>
              <a:buChar char="–"/>
              <a:tabLst>
                <a:tab pos="1272540" algn="l"/>
              </a:tabLst>
            </a:pP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testis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small,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fibrotic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firm;</a:t>
            </a:r>
            <a:endParaRPr sz="3600">
              <a:latin typeface="Calibri"/>
              <a:cs typeface="Calibri"/>
            </a:endParaRPr>
          </a:p>
          <a:p>
            <a:pPr marL="1271905" lvl="1" indent="-331470">
              <a:lnSpc>
                <a:spcPts val="4280"/>
              </a:lnSpc>
              <a:spcBef>
                <a:spcPts val="70"/>
              </a:spcBef>
              <a:buChar char="–"/>
              <a:tabLst>
                <a:tab pos="1272540" algn="l"/>
              </a:tabLst>
            </a:pPr>
            <a:r>
              <a:rPr sz="3600" spc="-10" dirty="0">
                <a:latin typeface="Calibri"/>
                <a:cs typeface="Calibri"/>
              </a:rPr>
              <a:t>Appears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pale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white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cut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section.</a:t>
            </a:r>
            <a:endParaRPr sz="3600">
              <a:latin typeface="Calibri"/>
              <a:cs typeface="Calibri"/>
            </a:endParaRPr>
          </a:p>
          <a:p>
            <a:pPr marL="311785" indent="-287020">
              <a:lnSpc>
                <a:spcPts val="5240"/>
              </a:lnSpc>
              <a:buFont typeface="Arial MT"/>
              <a:buChar char="•"/>
              <a:tabLst>
                <a:tab pos="312420" algn="l"/>
              </a:tabLst>
            </a:pPr>
            <a:r>
              <a:rPr sz="4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Microscopy</a:t>
            </a:r>
            <a:endParaRPr sz="4400">
              <a:latin typeface="Calibri"/>
              <a:cs typeface="Calibri"/>
            </a:endParaRPr>
          </a:p>
          <a:p>
            <a:pPr marL="941069" marR="17780" lvl="1">
              <a:lnSpc>
                <a:spcPts val="3890"/>
              </a:lnSpc>
              <a:spcBef>
                <a:spcPts val="605"/>
              </a:spcBef>
              <a:buChar char="–"/>
              <a:tabLst>
                <a:tab pos="1272540" algn="l"/>
              </a:tabLst>
            </a:pPr>
            <a:r>
              <a:rPr sz="3600" spc="-5" dirty="0">
                <a:latin typeface="Calibri"/>
                <a:cs typeface="Calibri"/>
              </a:rPr>
              <a:t>These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changes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start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within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2</a:t>
            </a:r>
            <a:r>
              <a:rPr sz="3600" spc="-7" baseline="25462" dirty="0">
                <a:latin typeface="Calibri"/>
                <a:cs typeface="Calibri"/>
              </a:rPr>
              <a:t>nd</a:t>
            </a:r>
            <a:r>
              <a:rPr sz="3600" spc="390" baseline="25462" dirty="0">
                <a:latin typeface="Calibri"/>
                <a:cs typeface="Calibri"/>
              </a:rPr>
              <a:t> </a:t>
            </a:r>
            <a:r>
              <a:rPr sz="3600" spc="-75" dirty="0">
                <a:latin typeface="Calibri"/>
                <a:cs typeface="Calibri"/>
              </a:rPr>
              <a:t>year,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its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marked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by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spc="-20" dirty="0">
                <a:latin typeface="Calibri"/>
                <a:cs typeface="Calibri"/>
              </a:rPr>
              <a:t>arrested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germ</a:t>
            </a:r>
            <a:r>
              <a:rPr sz="3600" dirty="0">
                <a:latin typeface="Calibri"/>
                <a:cs typeface="Calibri"/>
              </a:rPr>
              <a:t> cell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development.</a:t>
            </a:r>
            <a:endParaRPr sz="3600">
              <a:latin typeface="Calibri"/>
              <a:cs typeface="Calibri"/>
            </a:endParaRPr>
          </a:p>
          <a:p>
            <a:pPr marL="941069" marR="1811655" lvl="1">
              <a:lnSpc>
                <a:spcPts val="3890"/>
              </a:lnSpc>
              <a:spcBef>
                <a:spcPts val="500"/>
              </a:spcBef>
              <a:buChar char="–"/>
              <a:tabLst>
                <a:tab pos="1272540" algn="l"/>
              </a:tabLst>
            </a:pPr>
            <a:r>
              <a:rPr sz="3600" spc="-15" dirty="0">
                <a:latin typeface="Calibri"/>
                <a:cs typeface="Calibri"/>
              </a:rPr>
              <a:t>Hyalinization </a:t>
            </a:r>
            <a:r>
              <a:rPr sz="3600" dirty="0">
                <a:latin typeface="Calibri"/>
                <a:cs typeface="Calibri"/>
              </a:rPr>
              <a:t>and </a:t>
            </a:r>
            <a:r>
              <a:rPr sz="3600" spc="-15" dirty="0">
                <a:latin typeface="Calibri"/>
                <a:cs typeface="Calibri"/>
              </a:rPr>
              <a:t>thickening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spc="-10" dirty="0">
                <a:latin typeface="Calibri"/>
                <a:cs typeface="Calibri"/>
              </a:rPr>
              <a:t>the basement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membrane</a:t>
            </a:r>
            <a:endParaRPr sz="3600">
              <a:latin typeface="Calibri"/>
              <a:cs typeface="Calibri"/>
            </a:endParaRPr>
          </a:p>
          <a:p>
            <a:pPr marL="1271905" lvl="1" indent="-331470">
              <a:lnSpc>
                <a:spcPct val="100000"/>
              </a:lnSpc>
              <a:spcBef>
                <a:spcPts val="5"/>
              </a:spcBef>
              <a:buChar char="–"/>
              <a:tabLst>
                <a:tab pos="1272540" algn="l"/>
              </a:tabLst>
            </a:pPr>
            <a:r>
              <a:rPr sz="3600" spc="-15" dirty="0">
                <a:latin typeface="Calibri"/>
                <a:cs typeface="Calibri"/>
              </a:rPr>
              <a:t>Prominent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Leydig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cells.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793750"/>
            <a:ext cx="6291276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30" dirty="0"/>
              <a:t>Anatomy</a:t>
            </a:r>
            <a:r>
              <a:rPr sz="4400" u="none" spc="-15" dirty="0"/>
              <a:t> </a:t>
            </a:r>
            <a:r>
              <a:rPr sz="4400" u="none" spc="-5" dirty="0"/>
              <a:t>of</a:t>
            </a:r>
            <a:r>
              <a:rPr sz="4400" u="none" spc="-15" dirty="0"/>
              <a:t> </a:t>
            </a:r>
            <a:r>
              <a:rPr sz="4400" u="none" dirty="0"/>
              <a:t>the</a:t>
            </a:r>
            <a:r>
              <a:rPr sz="4400" u="none" spc="-10" dirty="0"/>
              <a:t> </a:t>
            </a:r>
            <a:r>
              <a:rPr sz="4400" u="none" spc="-25" dirty="0"/>
              <a:t>testes.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633473" y="1816735"/>
            <a:ext cx="9433560" cy="415226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160020" indent="-228600" algn="just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The testes (testicles) are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male gonads, paired ovoid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reproductive glands that produce sperms </a:t>
            </a:r>
            <a:r>
              <a:rPr sz="3200" spc="-5" dirty="0">
                <a:latin typeface="Times New Roman"/>
                <a:cs typeface="Times New Roman"/>
              </a:rPr>
              <a:t>(spermatozoa)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and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male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hormones,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primarily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testosterone.</a:t>
            </a:r>
          </a:p>
          <a:p>
            <a:pPr marL="241300" marR="438784" indent="-228600">
              <a:lnSpc>
                <a:spcPts val="3460"/>
              </a:lnSpc>
              <a:spcBef>
                <a:spcPts val="54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The testes are suspended in the scrotum by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 spermatic cords,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the left </a:t>
            </a:r>
            <a:r>
              <a:rPr sz="3200" spc="-5" dirty="0">
                <a:latin typeface="Times New Roman"/>
                <a:cs typeface="Times New Roman"/>
              </a:rPr>
              <a:t>testis </a:t>
            </a:r>
            <a:r>
              <a:rPr sz="3200" dirty="0">
                <a:latin typeface="Times New Roman"/>
                <a:cs typeface="Times New Roman"/>
              </a:rPr>
              <a:t>usually suspended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(hanging)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more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inferiorly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than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right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testis.</a:t>
            </a:r>
          </a:p>
          <a:p>
            <a:pPr marL="241300" marR="5080" indent="-228600" algn="just">
              <a:lnSpc>
                <a:spcPts val="3460"/>
              </a:lnSpc>
              <a:spcBef>
                <a:spcPts val="49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epididymis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attached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 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posteroinferior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surface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 testes, </a:t>
            </a:r>
            <a:r>
              <a:rPr sz="3200" spc="-5" dirty="0">
                <a:latin typeface="Times New Roman"/>
                <a:cs typeface="Times New Roman"/>
              </a:rPr>
              <a:t>this </a:t>
            </a:r>
            <a:r>
              <a:rPr sz="3200" dirty="0">
                <a:latin typeface="Times New Roman"/>
                <a:cs typeface="Times New Roman"/>
              </a:rPr>
              <a:t>is important in distinguishing between 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swellings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 the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two 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827" y="244856"/>
            <a:ext cx="958677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90" dirty="0"/>
              <a:t>INFLAMMATORY</a:t>
            </a:r>
            <a:r>
              <a:rPr b="1" spc="-100" dirty="0"/>
              <a:t> </a:t>
            </a:r>
            <a:r>
              <a:rPr b="1" spc="-45" dirty="0"/>
              <a:t>CONDITIONS</a:t>
            </a:r>
            <a:r>
              <a:rPr b="1" spc="-90" dirty="0"/>
              <a:t> </a:t>
            </a:r>
            <a:r>
              <a:rPr b="1" spc="-20" dirty="0"/>
              <a:t>OF</a:t>
            </a:r>
            <a:r>
              <a:rPr b="1" spc="-75" dirty="0"/>
              <a:t> </a:t>
            </a:r>
            <a:r>
              <a:rPr b="1" spc="-25" dirty="0"/>
              <a:t>THE</a:t>
            </a:r>
            <a:r>
              <a:rPr b="1" spc="-85" dirty="0"/>
              <a:t> </a:t>
            </a:r>
            <a:r>
              <a:rPr b="1" spc="-50" dirty="0"/>
              <a:t>TESTES.</a:t>
            </a:r>
            <a:endParaRPr b="1" dirty="0"/>
          </a:p>
        </p:txBody>
      </p:sp>
      <p:sp>
        <p:nvSpPr>
          <p:cNvPr id="3" name="object 3"/>
          <p:cNvSpPr txBox="1"/>
          <p:nvPr/>
        </p:nvSpPr>
        <p:spPr>
          <a:xfrm>
            <a:off x="813917" y="1275079"/>
            <a:ext cx="5180330" cy="51460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30"/>
              </a:spcBef>
            </a:pPr>
            <a:r>
              <a:rPr sz="3600" spc="-10" dirty="0">
                <a:latin typeface="Courier New"/>
                <a:cs typeface="Courier New"/>
              </a:rPr>
              <a:t>o</a:t>
            </a:r>
            <a:r>
              <a:rPr sz="3600" b="1" spc="-10" dirty="0">
                <a:latin typeface="Calibri"/>
                <a:cs typeface="Calibri"/>
              </a:rPr>
              <a:t>Inflammation</a:t>
            </a:r>
            <a:r>
              <a:rPr sz="3600" b="1" spc="7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 the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testis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-15" dirty="0">
                <a:latin typeface="Calibri"/>
                <a:cs typeface="Calibri"/>
              </a:rPr>
              <a:t>termed </a:t>
            </a:r>
            <a:r>
              <a:rPr sz="3600" b="1" dirty="0">
                <a:latin typeface="Calibri"/>
                <a:cs typeface="Calibri"/>
              </a:rPr>
              <a:t>as </a:t>
            </a:r>
            <a:r>
              <a:rPr sz="3600" b="1" spc="-15" dirty="0">
                <a:latin typeface="Calibri"/>
                <a:cs typeface="Calibri"/>
              </a:rPr>
              <a:t>orchitis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8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6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epididymis</a:t>
            </a:r>
            <a:r>
              <a:rPr sz="3600" b="1" spc="1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called</a:t>
            </a:r>
            <a:r>
              <a:rPr sz="3600" b="1" dirty="0">
                <a:latin typeface="Calibri"/>
                <a:cs typeface="Calibri"/>
              </a:rPr>
              <a:t> as</a:t>
            </a:r>
            <a:r>
              <a:rPr sz="3600" b="1" spc="8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epididymitis; </a:t>
            </a:r>
            <a:r>
              <a:rPr sz="3600" b="1" dirty="0">
                <a:latin typeface="Calibri"/>
                <a:cs typeface="Calibri"/>
              </a:rPr>
              <a:t> the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latter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being </a:t>
            </a:r>
            <a:r>
              <a:rPr sz="3600" b="1" spc="-15" dirty="0">
                <a:latin typeface="Calibri"/>
                <a:cs typeface="Calibri"/>
              </a:rPr>
              <a:t>more 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common. </a:t>
            </a:r>
            <a:r>
              <a:rPr sz="3600" b="1" dirty="0">
                <a:latin typeface="Calibri"/>
                <a:cs typeface="Calibri"/>
              </a:rPr>
              <a:t>A </a:t>
            </a:r>
            <a:r>
              <a:rPr sz="3600" b="1" spc="-5" dirty="0">
                <a:latin typeface="Calibri"/>
                <a:cs typeface="Calibri"/>
              </a:rPr>
              <a:t>combination 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epididymo-orchitis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may 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also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55" dirty="0">
                <a:latin typeface="Calibri"/>
                <a:cs typeface="Calibri"/>
              </a:rPr>
              <a:t>occur.</a:t>
            </a:r>
            <a:endParaRPr sz="3600">
              <a:latin typeface="Calibri"/>
              <a:cs typeface="Calibri"/>
            </a:endParaRPr>
          </a:p>
          <a:p>
            <a:pPr marL="241300" marR="130810" indent="-228600">
              <a:lnSpc>
                <a:spcPts val="3890"/>
              </a:lnSpc>
              <a:spcBef>
                <a:spcPts val="105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Non-specific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epididymitis</a:t>
            </a:r>
            <a:r>
              <a:rPr sz="36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36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orchitis.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6245" y="1284224"/>
            <a:ext cx="4719955" cy="49663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41275" indent="-228600">
              <a:lnSpc>
                <a:spcPts val="3460"/>
              </a:lnSpc>
              <a:spcBef>
                <a:spcPts val="535"/>
              </a:spcBef>
              <a:buFont typeface="Wingdings"/>
              <a:buChar char="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acute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chronic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inflammation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epididymis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testes.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434"/>
              </a:spcBef>
              <a:buFont typeface="Wingdings"/>
              <a:buChar char="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Commonly </a:t>
            </a:r>
            <a:r>
              <a:rPr sz="3200" b="1" spc="-15" dirty="0">
                <a:latin typeface="Calibri"/>
                <a:cs typeface="Calibri"/>
              </a:rPr>
              <a:t>related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infections </a:t>
            </a:r>
            <a:r>
              <a:rPr sz="3200" b="1" dirty="0">
                <a:latin typeface="Calibri"/>
                <a:cs typeface="Calibri"/>
              </a:rPr>
              <a:t>of the urinary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tract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i.e.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cystititis,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urthritis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prostititis,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microorganisms </a:t>
            </a:r>
            <a:r>
              <a:rPr sz="3200" b="1" spc="-25" dirty="0">
                <a:latin typeface="Calibri"/>
                <a:cs typeface="Calibri"/>
              </a:rPr>
              <a:t>get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epididymis through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vas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deferens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lymphatics.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0267" y="0"/>
            <a:ext cx="5110480" cy="697484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Morphology</a:t>
            </a:r>
            <a:endParaRPr sz="3600">
              <a:latin typeface="Calibri"/>
              <a:cs typeface="Calibri"/>
            </a:endParaRPr>
          </a:p>
          <a:p>
            <a:pPr marL="376555" indent="-364490">
              <a:lnSpc>
                <a:spcPct val="100000"/>
              </a:lnSpc>
              <a:spcBef>
                <a:spcPts val="570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</a:t>
            </a:r>
            <a:endParaRPr sz="3600">
              <a:latin typeface="Calibri"/>
              <a:cs typeface="Calibri"/>
            </a:endParaRPr>
          </a:p>
          <a:p>
            <a:pPr marL="698500" marR="156845" lvl="1" indent="-228600" algn="just">
              <a:lnSpc>
                <a:spcPct val="90000"/>
              </a:lnSpc>
              <a:spcBef>
                <a:spcPts val="530"/>
              </a:spcBef>
              <a:buFont typeface="PMingLiU-ExtB"/>
              <a:buChar char="-"/>
              <a:tabLst>
                <a:tab pos="699135" algn="l"/>
              </a:tabLst>
            </a:pP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acute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stages,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testis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5" dirty="0">
                <a:latin typeface="Calibri"/>
                <a:cs typeface="Calibri"/>
              </a:rPr>
              <a:t>firm, swollen (due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edema)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congested.</a:t>
            </a:r>
            <a:endParaRPr sz="3200">
              <a:latin typeface="Calibri"/>
              <a:cs typeface="Calibri"/>
            </a:endParaRPr>
          </a:p>
          <a:p>
            <a:pPr marL="698500" marR="669290" lvl="1" indent="-228600" algn="just">
              <a:lnSpc>
                <a:spcPts val="3460"/>
              </a:lnSpc>
              <a:spcBef>
                <a:spcPts val="540"/>
              </a:spcBef>
              <a:buFont typeface="PMingLiU-ExtB"/>
              <a:buChar char="-"/>
              <a:tabLst>
                <a:tab pos="699135" algn="l"/>
              </a:tabLst>
            </a:pP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cases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gonorrhea,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there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spc="-5" dirty="0">
                <a:latin typeface="Calibri"/>
                <a:cs typeface="Calibri"/>
              </a:rPr>
              <a:t>be multiple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abscesses.</a:t>
            </a:r>
            <a:endParaRPr sz="3200">
              <a:latin typeface="Calibri"/>
              <a:cs typeface="Calibri"/>
            </a:endParaRPr>
          </a:p>
          <a:p>
            <a:pPr marL="698500" marR="5080" lvl="1" indent="-228600" algn="just">
              <a:lnSpc>
                <a:spcPts val="3460"/>
              </a:lnSpc>
              <a:spcBef>
                <a:spcPts val="495"/>
              </a:spcBef>
              <a:buFont typeface="PMingLiU-ExtB"/>
              <a:buChar char="-"/>
              <a:tabLst>
                <a:tab pos="699135" algn="l"/>
              </a:tabLst>
            </a:pP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chronic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cases,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testis </a:t>
            </a:r>
            <a:r>
              <a:rPr sz="3200" b="1" spc="-7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may </a:t>
            </a:r>
            <a:r>
              <a:rPr sz="3200" b="1" spc="-5" dirty="0">
                <a:latin typeface="Calibri"/>
                <a:cs typeface="Calibri"/>
              </a:rPr>
              <a:t>become atrophic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fibrotic.</a:t>
            </a:r>
            <a:endParaRPr sz="3200">
              <a:latin typeface="Calibri"/>
              <a:cs typeface="Calibri"/>
            </a:endParaRPr>
          </a:p>
          <a:p>
            <a:pPr marL="376555" indent="-364490">
              <a:lnSpc>
                <a:spcPct val="100000"/>
              </a:lnSpc>
              <a:spcBef>
                <a:spcPts val="475"/>
              </a:spcBef>
              <a:buSzPct val="97222"/>
              <a:buFont typeface="Wingdings"/>
              <a:buChar char=""/>
              <a:tabLst>
                <a:tab pos="377190" algn="l"/>
              </a:tabLst>
            </a:pPr>
            <a:r>
              <a:rPr sz="3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Microscopic</a:t>
            </a:r>
            <a:endParaRPr sz="3600">
              <a:latin typeface="Calibri"/>
              <a:cs typeface="Calibri"/>
            </a:endParaRPr>
          </a:p>
          <a:p>
            <a:pPr marL="698500" marR="436245" lvl="1" indent="-228600">
              <a:lnSpc>
                <a:spcPts val="3460"/>
              </a:lnSpc>
              <a:spcBef>
                <a:spcPts val="580"/>
              </a:spcBef>
              <a:buFont typeface="PMingLiU-ExtB"/>
              <a:buChar char="-"/>
              <a:tabLst>
                <a:tab pos="699135" algn="l"/>
              </a:tabLst>
            </a:pPr>
            <a:r>
              <a:rPr sz="3200" b="1" spc="-5" dirty="0">
                <a:latin typeface="Calibri"/>
                <a:cs typeface="Calibri"/>
              </a:rPr>
              <a:t>Congestion,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edema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diffuse</a:t>
            </a:r>
            <a:r>
              <a:rPr sz="3200" b="1" spc="-10" dirty="0">
                <a:latin typeface="Calibri"/>
                <a:cs typeface="Calibri"/>
              </a:rPr>
              <a:t> infiltration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4767" y="0"/>
            <a:ext cx="4719320" cy="6786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libri"/>
                <a:cs typeface="Calibri"/>
              </a:rPr>
              <a:t>neutrophils.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495"/>
              </a:spcBef>
              <a:buFont typeface="PMingLiU-ExtB"/>
              <a:buChar char="-"/>
              <a:tabLst>
                <a:tab pos="241300" algn="l"/>
              </a:tabLst>
            </a:pPr>
            <a:r>
              <a:rPr sz="3200" b="1" dirty="0">
                <a:latin typeface="Calibri"/>
                <a:cs typeface="Calibri"/>
              </a:rPr>
              <a:t>In the </a:t>
            </a:r>
            <a:r>
              <a:rPr sz="3200" b="1" spc="-5" dirty="0">
                <a:latin typeface="Calibri"/>
                <a:cs typeface="Calibri"/>
              </a:rPr>
              <a:t>early </a:t>
            </a:r>
            <a:r>
              <a:rPr sz="3200" b="1" spc="-20" dirty="0">
                <a:latin typeface="Calibri"/>
                <a:cs typeface="Calibri"/>
              </a:rPr>
              <a:t>stages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infection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limited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interstial </a:t>
            </a:r>
            <a:r>
              <a:rPr sz="3200" b="1" dirty="0">
                <a:latin typeface="Calibri"/>
                <a:cs typeface="Calibri"/>
              </a:rPr>
              <a:t>tissue </a:t>
            </a:r>
            <a:r>
              <a:rPr sz="3200" b="1" spc="-45" dirty="0">
                <a:latin typeface="Calibri"/>
                <a:cs typeface="Calibri"/>
              </a:rPr>
              <a:t>however, 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later stages, </a:t>
            </a: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20" dirty="0">
                <a:latin typeface="Calibri"/>
                <a:cs typeface="Calibri"/>
              </a:rPr>
              <a:t>may 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spread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involve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tubules and </a:t>
            </a:r>
            <a:r>
              <a:rPr sz="3200" b="1" spc="-10" dirty="0">
                <a:latin typeface="Calibri"/>
                <a:cs typeface="Calibri"/>
              </a:rPr>
              <a:t>progress </a:t>
            </a:r>
            <a:r>
              <a:rPr sz="3200" b="1" spc="-25" dirty="0">
                <a:latin typeface="Calibri"/>
                <a:cs typeface="Calibri"/>
              </a:rPr>
              <a:t>to 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formation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abscess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complete </a:t>
            </a:r>
            <a:r>
              <a:rPr sz="3200" b="1" spc="-15" dirty="0">
                <a:latin typeface="Calibri"/>
                <a:cs typeface="Calibri"/>
              </a:rPr>
              <a:t>suppurative 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necrosis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entire </a:t>
            </a:r>
            <a:r>
              <a:rPr sz="3200" b="1" spc="-5" dirty="0">
                <a:latin typeface="Calibri"/>
                <a:cs typeface="Calibri"/>
              </a:rPr>
              <a:t> epididymis.</a:t>
            </a:r>
            <a:endParaRPr sz="3200">
              <a:latin typeface="Calibri"/>
              <a:cs typeface="Calibri"/>
            </a:endParaRPr>
          </a:p>
          <a:p>
            <a:pPr marL="241300" marR="242570" indent="-228600">
              <a:lnSpc>
                <a:spcPct val="90000"/>
              </a:lnSpc>
              <a:spcBef>
                <a:spcPts val="505"/>
              </a:spcBef>
              <a:buFont typeface="PMingLiU-ExtB"/>
              <a:buChar char="-"/>
              <a:tabLst>
                <a:tab pos="241300" algn="l"/>
              </a:tabLst>
            </a:pPr>
            <a:r>
              <a:rPr sz="3200" b="1" spc="-5" dirty="0">
                <a:latin typeface="Calibri"/>
                <a:cs typeface="Calibri"/>
              </a:rPr>
              <a:t>From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epididymis,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reaction </a:t>
            </a:r>
            <a:r>
              <a:rPr sz="3200" b="1" spc="-10" dirty="0">
                <a:latin typeface="Calibri"/>
                <a:cs typeface="Calibri"/>
              </a:rPr>
              <a:t>spreads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testis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25" dirty="0">
                <a:latin typeface="Calibri"/>
                <a:cs typeface="Calibri"/>
              </a:rPr>
              <a:t>evoke </a:t>
            </a:r>
            <a:r>
              <a:rPr sz="3200" b="1" dirty="0">
                <a:latin typeface="Calibri"/>
                <a:cs typeface="Calibri"/>
              </a:rPr>
              <a:t>a similar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response.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21232"/>
            <a:ext cx="10131425" cy="430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3200" u="heavy" spc="-3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Granulomatous</a:t>
            </a:r>
            <a:r>
              <a:rPr sz="3200" u="heavy" spc="-9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u="heavy" spc="-3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(Autoimmune)</a:t>
            </a:r>
            <a:r>
              <a:rPr sz="3200" u="heavy" spc="-7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u="heavy" spc="-2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orchitis</a:t>
            </a:r>
            <a:endParaRPr sz="3200">
              <a:latin typeface="Calibri Light"/>
              <a:cs typeface="Calibri Light"/>
            </a:endParaRPr>
          </a:p>
          <a:p>
            <a:pPr marL="500380" marR="170180" lvl="1" indent="-228600">
              <a:lnSpc>
                <a:spcPts val="3890"/>
              </a:lnSpc>
              <a:spcBef>
                <a:spcPts val="670"/>
              </a:spcBef>
              <a:buFont typeface="Arial MT"/>
              <a:buChar char="•"/>
              <a:tabLst>
                <a:tab pos="501015" algn="l"/>
              </a:tabLst>
            </a:pPr>
            <a:r>
              <a:rPr sz="3600" b="1" spc="-5" dirty="0">
                <a:latin typeface="Calibri"/>
                <a:cs typeface="Calibri"/>
              </a:rPr>
              <a:t>This idiopathic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form</a:t>
            </a:r>
            <a:r>
              <a:rPr sz="3600" b="1" spc="-5" dirty="0">
                <a:latin typeface="Calibri"/>
                <a:cs typeface="Calibri"/>
              </a:rPr>
              <a:t> of</a:t>
            </a:r>
            <a:r>
              <a:rPr sz="3600" b="1" spc="-10" dirty="0">
                <a:latin typeface="Calibri"/>
                <a:cs typeface="Calibri"/>
              </a:rPr>
              <a:t> orchitis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mainly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affects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the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middle</a:t>
            </a:r>
            <a:r>
              <a:rPr sz="3600" b="1" spc="-10" dirty="0">
                <a:latin typeface="Calibri"/>
                <a:cs typeface="Calibri"/>
              </a:rPr>
              <a:t> aged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men, who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present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with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moderately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tender</a:t>
            </a:r>
            <a:r>
              <a:rPr sz="3600" b="1" spc="-10" dirty="0">
                <a:latin typeface="Calibri"/>
                <a:cs typeface="Calibri"/>
              </a:rPr>
              <a:t> testicular</a:t>
            </a:r>
            <a:r>
              <a:rPr sz="3600" b="1" spc="-5" dirty="0">
                <a:latin typeface="Calibri"/>
                <a:cs typeface="Calibri"/>
              </a:rPr>
              <a:t> mass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5" dirty="0">
                <a:latin typeface="Calibri"/>
                <a:cs typeface="Calibri"/>
              </a:rPr>
              <a:t> sometimes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with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70" dirty="0">
                <a:latin typeface="Calibri"/>
                <a:cs typeface="Calibri"/>
              </a:rPr>
              <a:t>fever.</a:t>
            </a:r>
            <a:endParaRPr sz="3600">
              <a:latin typeface="Calibri"/>
              <a:cs typeface="Calibri"/>
            </a:endParaRPr>
          </a:p>
          <a:p>
            <a:pPr marL="500380" marR="5080" lvl="1" indent="-228600">
              <a:lnSpc>
                <a:spcPts val="3890"/>
              </a:lnSpc>
              <a:spcBef>
                <a:spcPts val="990"/>
              </a:spcBef>
              <a:buFont typeface="Arial MT"/>
              <a:buChar char="•"/>
              <a:tabLst>
                <a:tab pos="501015" algn="l"/>
              </a:tabLst>
            </a:pPr>
            <a:r>
              <a:rPr sz="3600" b="1" spc="-25" dirty="0">
                <a:latin typeface="Calibri"/>
                <a:cs typeface="Calibri"/>
              </a:rPr>
              <a:t>May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appear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suddenly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as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 painless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swelling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similar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to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testicular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5" dirty="0">
                <a:latin typeface="Calibri"/>
                <a:cs typeface="Calibri"/>
              </a:rPr>
              <a:t>tumor.</a:t>
            </a:r>
            <a:endParaRPr sz="3600">
              <a:latin typeface="Calibri"/>
              <a:cs typeface="Calibri"/>
            </a:endParaRPr>
          </a:p>
          <a:p>
            <a:pPr marL="500380" marR="871219" lvl="1" indent="-228600">
              <a:lnSpc>
                <a:spcPts val="3890"/>
              </a:lnSpc>
              <a:spcBef>
                <a:spcPts val="994"/>
              </a:spcBef>
              <a:buFont typeface="Arial MT"/>
              <a:buChar char="•"/>
              <a:tabLst>
                <a:tab pos="501015" algn="l"/>
              </a:tabLst>
            </a:pPr>
            <a:r>
              <a:rPr sz="3600" b="1" dirty="0">
                <a:latin typeface="Calibri"/>
                <a:cs typeface="Calibri"/>
              </a:rPr>
              <a:t>It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 type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Type</a:t>
            </a:r>
            <a:r>
              <a:rPr sz="3600" b="1" dirty="0">
                <a:latin typeface="Calibri"/>
                <a:cs typeface="Calibri"/>
              </a:rPr>
              <a:t> IV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hypersensitivity reaction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with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 </a:t>
            </a:r>
            <a:r>
              <a:rPr sz="3600" b="1" spc="-5" dirty="0">
                <a:latin typeface="Calibri"/>
                <a:cs typeface="Calibri"/>
              </a:rPr>
              <a:t>non-caseating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granuloma.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062" y="0"/>
            <a:ext cx="9892030" cy="693420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3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Morphology</a:t>
            </a:r>
            <a:r>
              <a:rPr sz="3300" b="1" spc="-25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33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</a:t>
            </a:r>
            <a:endParaRPr sz="3300">
              <a:latin typeface="Calibri"/>
              <a:cs typeface="Calibri"/>
            </a:endParaRPr>
          </a:p>
          <a:p>
            <a:pPr marL="469900">
              <a:lnSpc>
                <a:spcPts val="3760"/>
              </a:lnSpc>
              <a:spcBef>
                <a:spcPts val="110"/>
              </a:spcBef>
            </a:pPr>
            <a:r>
              <a:rPr sz="3300" spc="-15" dirty="0">
                <a:latin typeface="Courier New"/>
                <a:cs typeface="Courier New"/>
              </a:rPr>
              <a:t>o</a:t>
            </a:r>
            <a:r>
              <a:rPr sz="3300" b="1" spc="-15" dirty="0">
                <a:latin typeface="Calibri"/>
                <a:cs typeface="Calibri"/>
              </a:rPr>
              <a:t>Affected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testis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is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enlarged</a:t>
            </a:r>
            <a:r>
              <a:rPr sz="3300" b="1" spc="-5" dirty="0">
                <a:latin typeface="Calibri"/>
                <a:cs typeface="Calibri"/>
              </a:rPr>
              <a:t> with</a:t>
            </a:r>
            <a:r>
              <a:rPr sz="3300" b="1" dirty="0">
                <a:latin typeface="Calibri"/>
                <a:cs typeface="Calibri"/>
              </a:rPr>
              <a:t> a </a:t>
            </a:r>
            <a:r>
              <a:rPr sz="3300" b="1" spc="-15" dirty="0">
                <a:latin typeface="Calibri"/>
                <a:cs typeface="Calibri"/>
              </a:rPr>
              <a:t>thickened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tunica.</a:t>
            </a:r>
            <a:endParaRPr sz="3300">
              <a:latin typeface="Calibri"/>
              <a:cs typeface="Calibri"/>
            </a:endParaRPr>
          </a:p>
          <a:p>
            <a:pPr marL="698500">
              <a:lnSpc>
                <a:spcPts val="3760"/>
              </a:lnSpc>
            </a:pPr>
            <a:r>
              <a:rPr sz="3300" b="1" spc="-5" dirty="0">
                <a:latin typeface="Calibri"/>
                <a:cs typeface="Calibri"/>
              </a:rPr>
              <a:t>The cut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surface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is</a:t>
            </a:r>
            <a:r>
              <a:rPr sz="3300" b="1" spc="-15" dirty="0">
                <a:latin typeface="Calibri"/>
                <a:cs typeface="Calibri"/>
              </a:rPr>
              <a:t> greyish-white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25" dirty="0">
                <a:latin typeface="Calibri"/>
                <a:cs typeface="Calibri"/>
              </a:rPr>
              <a:t>to</a:t>
            </a:r>
            <a:r>
              <a:rPr sz="3300" b="1" spc="2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tan-brown.</a:t>
            </a:r>
            <a:endParaRPr sz="33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41300" algn="l"/>
              </a:tabLst>
            </a:pP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Microscopic</a:t>
            </a:r>
            <a:endParaRPr sz="3300">
              <a:latin typeface="Calibri"/>
              <a:cs typeface="Calibri"/>
            </a:endParaRPr>
          </a:p>
          <a:p>
            <a:pPr marL="698500" marR="5080" indent="-228600">
              <a:lnSpc>
                <a:spcPct val="90000"/>
              </a:lnSpc>
              <a:spcBef>
                <a:spcPts val="505"/>
              </a:spcBef>
            </a:pPr>
            <a:r>
              <a:rPr sz="3300" spc="-5" dirty="0">
                <a:latin typeface="Courier New"/>
                <a:cs typeface="Courier New"/>
              </a:rPr>
              <a:t>o</a:t>
            </a:r>
            <a:r>
              <a:rPr sz="3300" b="1" spc="-5" dirty="0">
                <a:latin typeface="Calibri"/>
                <a:cs typeface="Calibri"/>
              </a:rPr>
              <a:t>Non-caseating</a:t>
            </a:r>
            <a:r>
              <a:rPr sz="3300" b="1" spc="-10" dirty="0">
                <a:latin typeface="Calibri"/>
                <a:cs typeface="Calibri"/>
              </a:rPr>
              <a:t> granulomas</a:t>
            </a:r>
            <a:r>
              <a:rPr sz="3300" b="1" spc="-2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that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are </a:t>
            </a:r>
            <a:r>
              <a:rPr sz="3300" b="1" spc="-15" dirty="0">
                <a:latin typeface="Calibri"/>
                <a:cs typeface="Calibri"/>
              </a:rPr>
              <a:t>restricted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to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the 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seminiferous</a:t>
            </a:r>
            <a:r>
              <a:rPr sz="3300" b="1" dirty="0">
                <a:latin typeface="Calibri"/>
                <a:cs typeface="Calibri"/>
              </a:rPr>
              <a:t> tubules. </a:t>
            </a:r>
            <a:r>
              <a:rPr sz="3300" b="1" spc="-5" dirty="0">
                <a:latin typeface="Calibri"/>
                <a:cs typeface="Calibri"/>
              </a:rPr>
              <a:t>The</a:t>
            </a:r>
            <a:r>
              <a:rPr sz="3300" b="1" spc="20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granuloma</a:t>
            </a:r>
            <a:r>
              <a:rPr sz="3300" b="1" spc="-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is </a:t>
            </a:r>
            <a:r>
              <a:rPr sz="3300" b="1" spc="-5" dirty="0">
                <a:latin typeface="Calibri"/>
                <a:cs typeface="Calibri"/>
              </a:rPr>
              <a:t>composed</a:t>
            </a:r>
            <a:r>
              <a:rPr sz="3300" b="1" spc="-1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of </a:t>
            </a:r>
            <a:r>
              <a:rPr sz="3300" b="1" spc="-73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epithelioid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cells </a:t>
            </a:r>
            <a:r>
              <a:rPr sz="3300" b="1" spc="-10" dirty="0">
                <a:latin typeface="Calibri"/>
                <a:cs typeface="Calibri"/>
              </a:rPr>
              <a:t>(originate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from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Sertoli</a:t>
            </a:r>
            <a:r>
              <a:rPr sz="3300" b="1" spc="25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cells), 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neutrophils, </a:t>
            </a:r>
            <a:r>
              <a:rPr sz="3300" b="1" dirty="0">
                <a:latin typeface="Calibri"/>
                <a:cs typeface="Calibri"/>
              </a:rPr>
              <a:t>plasma </a:t>
            </a:r>
            <a:r>
              <a:rPr sz="3300" b="1" spc="-5" dirty="0">
                <a:latin typeface="Calibri"/>
                <a:cs typeface="Calibri"/>
              </a:rPr>
              <a:t>cells, </a:t>
            </a:r>
            <a:r>
              <a:rPr sz="3300" b="1" dirty="0">
                <a:latin typeface="Calibri"/>
                <a:cs typeface="Calibri"/>
              </a:rPr>
              <a:t>some </a:t>
            </a:r>
            <a:r>
              <a:rPr sz="3300" b="1" spc="-5" dirty="0">
                <a:latin typeface="Calibri"/>
                <a:cs typeface="Calibri"/>
              </a:rPr>
              <a:t>lymphocytes </a:t>
            </a:r>
            <a:r>
              <a:rPr sz="3300" b="1" dirty="0">
                <a:latin typeface="Calibri"/>
                <a:cs typeface="Calibri"/>
              </a:rPr>
              <a:t>and 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large</a:t>
            </a:r>
            <a:r>
              <a:rPr sz="3300" b="1" spc="-10" dirty="0">
                <a:latin typeface="Calibri"/>
                <a:cs typeface="Calibri"/>
              </a:rPr>
              <a:t> multinucleated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giant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cells.</a:t>
            </a:r>
            <a:endParaRPr sz="3300">
              <a:latin typeface="Calibri"/>
              <a:cs typeface="Calibri"/>
            </a:endParaRPr>
          </a:p>
          <a:p>
            <a:pPr marL="698500" marR="151765" indent="-228600">
              <a:lnSpc>
                <a:spcPts val="3560"/>
              </a:lnSpc>
              <a:spcBef>
                <a:spcPts val="550"/>
              </a:spcBef>
            </a:pPr>
            <a:r>
              <a:rPr sz="3300" spc="-5" dirty="0">
                <a:latin typeface="Courier New"/>
                <a:cs typeface="Courier New"/>
              </a:rPr>
              <a:t>o</a:t>
            </a:r>
            <a:r>
              <a:rPr sz="3300" b="1" spc="-5" dirty="0">
                <a:latin typeface="Calibri"/>
                <a:cs typeface="Calibri"/>
              </a:rPr>
              <a:t>The</a:t>
            </a:r>
            <a:r>
              <a:rPr sz="3300" b="1" spc="-10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lesions</a:t>
            </a:r>
            <a:r>
              <a:rPr sz="3300" b="1" spc="-15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closely </a:t>
            </a:r>
            <a:r>
              <a:rPr sz="3300" b="1" spc="-10" dirty="0">
                <a:latin typeface="Calibri"/>
                <a:cs typeface="Calibri"/>
              </a:rPr>
              <a:t>resemble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tubercles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but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differ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in 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that</a:t>
            </a:r>
            <a:r>
              <a:rPr sz="3300" b="1" spc="10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the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granulomatous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reaction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is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present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diffusely </a:t>
            </a:r>
            <a:r>
              <a:rPr sz="3300" b="1" spc="-735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throughout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the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spc="-15" dirty="0">
                <a:latin typeface="Calibri"/>
                <a:cs typeface="Calibri"/>
              </a:rPr>
              <a:t>testis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and </a:t>
            </a:r>
            <a:r>
              <a:rPr sz="3300" b="1" spc="5" dirty="0">
                <a:latin typeface="Calibri"/>
                <a:cs typeface="Calibri"/>
              </a:rPr>
              <a:t>is</a:t>
            </a:r>
            <a:r>
              <a:rPr sz="3300" b="1" spc="-15" dirty="0">
                <a:latin typeface="Calibri"/>
                <a:cs typeface="Calibri"/>
              </a:rPr>
              <a:t> </a:t>
            </a:r>
            <a:r>
              <a:rPr sz="3300" b="1" spc="-5" dirty="0">
                <a:latin typeface="Calibri"/>
                <a:cs typeface="Calibri"/>
              </a:rPr>
              <a:t>confined</a:t>
            </a:r>
            <a:r>
              <a:rPr sz="3300" b="1" dirty="0">
                <a:latin typeface="Calibri"/>
                <a:cs typeface="Calibri"/>
              </a:rPr>
              <a:t> </a:t>
            </a:r>
            <a:r>
              <a:rPr sz="3300" b="1" spc="-20" dirty="0">
                <a:latin typeface="Calibri"/>
                <a:cs typeface="Calibri"/>
              </a:rPr>
              <a:t>to</a:t>
            </a:r>
            <a:r>
              <a:rPr sz="3300" b="1" spc="1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the </a:t>
            </a:r>
            <a:r>
              <a:rPr sz="3300" b="1" spc="5" dirty="0">
                <a:latin typeface="Calibri"/>
                <a:cs typeface="Calibri"/>
              </a:rPr>
              <a:t> </a:t>
            </a:r>
            <a:r>
              <a:rPr sz="3300" b="1" spc="-10" dirty="0">
                <a:latin typeface="Calibri"/>
                <a:cs typeface="Calibri"/>
              </a:rPr>
              <a:t>seminiferous</a:t>
            </a:r>
            <a:r>
              <a:rPr sz="3300" b="1" spc="-5" dirty="0">
                <a:latin typeface="Calibri"/>
                <a:cs typeface="Calibri"/>
              </a:rPr>
              <a:t> </a:t>
            </a:r>
            <a:r>
              <a:rPr sz="3300" b="1" dirty="0">
                <a:latin typeface="Calibri"/>
                <a:cs typeface="Calibri"/>
              </a:rPr>
              <a:t>tubules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721232"/>
            <a:ext cx="10231755" cy="4894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470534" algn="l"/>
              </a:tabLst>
            </a:pPr>
            <a:r>
              <a:rPr sz="3200" u="heavy" spc="-4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Tuberculous</a:t>
            </a:r>
            <a:r>
              <a:rPr sz="3200" u="heavy" spc="-1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3200" u="heavy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epididymo-orchitis</a:t>
            </a:r>
            <a:endParaRPr sz="3200">
              <a:latin typeface="Calibri Light"/>
              <a:cs typeface="Calibri Light"/>
            </a:endParaRPr>
          </a:p>
          <a:p>
            <a:pPr marL="241300" marR="1069340" indent="-229235">
              <a:lnSpc>
                <a:spcPts val="3460"/>
              </a:lnSpc>
              <a:spcBef>
                <a:spcPts val="434"/>
              </a:spcBef>
              <a:buFont typeface="Wingdings"/>
              <a:buChar char=""/>
              <a:tabLst>
                <a:tab pos="333375" algn="l"/>
              </a:tabLst>
            </a:pPr>
            <a:r>
              <a:rPr dirty="0"/>
              <a:t>	</a:t>
            </a:r>
            <a:r>
              <a:rPr sz="3200" b="1" spc="-15" dirty="0">
                <a:latin typeface="Calibri"/>
                <a:cs typeface="Calibri"/>
              </a:rPr>
              <a:t>Unilateral, </a:t>
            </a:r>
            <a:r>
              <a:rPr sz="3200" b="1" dirty="0">
                <a:latin typeface="Calibri"/>
                <a:cs typeface="Calibri"/>
              </a:rPr>
              <a:t>painless, </a:t>
            </a:r>
            <a:r>
              <a:rPr sz="3200" b="1" spc="-10" dirty="0">
                <a:latin typeface="Calibri"/>
                <a:cs typeface="Calibri"/>
              </a:rPr>
              <a:t>testicular </a:t>
            </a:r>
            <a:r>
              <a:rPr sz="3200" b="1" spc="-15" dirty="0">
                <a:latin typeface="Calibri"/>
                <a:cs typeface="Calibri"/>
              </a:rPr>
              <a:t>enlargement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clinically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resemble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testicular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tumor.</a:t>
            </a:r>
            <a:endParaRPr sz="3200">
              <a:latin typeface="Calibri"/>
              <a:cs typeface="Calibri"/>
            </a:endParaRPr>
          </a:p>
          <a:p>
            <a:pPr marL="241300" marR="433705" indent="-229235">
              <a:lnSpc>
                <a:spcPct val="90000"/>
              </a:lnSpc>
              <a:spcBef>
                <a:spcPts val="940"/>
              </a:spcBef>
              <a:buFont typeface="Wingdings"/>
              <a:buChar char=""/>
              <a:tabLst>
                <a:tab pos="333375" algn="l"/>
              </a:tabLst>
            </a:pPr>
            <a:r>
              <a:rPr dirty="0"/>
              <a:t>	</a:t>
            </a:r>
            <a:r>
              <a:rPr sz="3200" b="1" spc="-10" dirty="0">
                <a:latin typeface="Calibri"/>
                <a:cs typeface="Calibri"/>
              </a:rPr>
              <a:t>Occurs </a:t>
            </a:r>
            <a:r>
              <a:rPr sz="3200" b="1" spc="-5" dirty="0">
                <a:latin typeface="Calibri"/>
                <a:cs typeface="Calibri"/>
              </a:rPr>
              <a:t>mostly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middle </a:t>
            </a:r>
            <a:r>
              <a:rPr sz="3200" b="1" spc="-10" dirty="0">
                <a:latin typeface="Calibri"/>
                <a:cs typeface="Calibri"/>
              </a:rPr>
              <a:t>aged </a:t>
            </a:r>
            <a:r>
              <a:rPr sz="3200" b="1" spc="-5" dirty="0">
                <a:latin typeface="Calibri"/>
                <a:cs typeface="Calibri"/>
              </a:rPr>
              <a:t>men </a:t>
            </a:r>
            <a:r>
              <a:rPr sz="3200" b="1" dirty="0">
                <a:latin typeface="Calibri"/>
                <a:cs typeface="Calibri"/>
              </a:rPr>
              <a:t>and is usually a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secondary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TB </a:t>
            </a:r>
            <a:r>
              <a:rPr sz="3200" b="1" spc="-15" dirty="0">
                <a:latin typeface="Calibri"/>
                <a:cs typeface="Calibri"/>
              </a:rPr>
              <a:t>from</a:t>
            </a:r>
            <a:r>
              <a:rPr sz="3200" b="1" dirty="0">
                <a:latin typeface="Calibri"/>
                <a:cs typeface="Calibri"/>
              </a:rPr>
              <a:t> 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genitourinary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tract,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lungs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kidneys.</a:t>
            </a:r>
            <a:endParaRPr sz="32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spcBef>
                <a:spcPts val="610"/>
              </a:spcBef>
              <a:buFont typeface="Wingdings"/>
              <a:buChar char=""/>
              <a:tabLst>
                <a:tab pos="333375" algn="l"/>
              </a:tabLst>
            </a:pP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15" dirty="0">
                <a:latin typeface="Calibri"/>
                <a:cs typeface="Calibri"/>
              </a:rPr>
              <a:t>starts </a:t>
            </a:r>
            <a:r>
              <a:rPr sz="3200" b="1" spc="-10" dirty="0">
                <a:latin typeface="Calibri"/>
                <a:cs typeface="Calibri"/>
              </a:rPr>
              <a:t>from</a:t>
            </a:r>
            <a:r>
              <a:rPr sz="3200" b="1" dirty="0">
                <a:latin typeface="Calibri"/>
                <a:cs typeface="Calibri"/>
              </a:rPr>
              <a:t> the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epididymis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spreads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testis.</a:t>
            </a:r>
            <a:endParaRPr sz="3200">
              <a:latin typeface="Calibri"/>
              <a:cs typeface="Calibri"/>
            </a:endParaRPr>
          </a:p>
          <a:p>
            <a:pPr marL="241300" marR="5080" indent="-229235">
              <a:lnSpc>
                <a:spcPts val="3460"/>
              </a:lnSpc>
              <a:spcBef>
                <a:spcPts val="1060"/>
              </a:spcBef>
              <a:buFont typeface="Wingdings"/>
              <a:buChar char=""/>
              <a:tabLst>
                <a:tab pos="241935" algn="l"/>
              </a:tabLst>
            </a:pP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15" dirty="0">
                <a:latin typeface="Calibri"/>
                <a:cs typeface="Calibri"/>
              </a:rPr>
              <a:t>manifests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5" dirty="0">
                <a:latin typeface="Calibri"/>
                <a:cs typeface="Calibri"/>
              </a:rPr>
              <a:t>palpable </a:t>
            </a:r>
            <a:r>
              <a:rPr sz="3200" b="1" spc="-15" dirty="0">
                <a:latin typeface="Calibri"/>
                <a:cs typeface="Calibri"/>
              </a:rPr>
              <a:t>enlargement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5" dirty="0">
                <a:latin typeface="Calibri"/>
                <a:cs typeface="Calibri"/>
              </a:rPr>
              <a:t>epididymis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beading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20" dirty="0">
                <a:latin typeface="Calibri"/>
                <a:cs typeface="Calibri"/>
              </a:rPr>
              <a:t>vas deferens,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spc="-10" dirty="0">
                <a:latin typeface="Calibri"/>
                <a:cs typeface="Calibri"/>
              </a:rPr>
              <a:t>confluent </a:t>
            </a:r>
            <a:r>
              <a:rPr sz="3200" b="1" spc="-5" dirty="0">
                <a:latin typeface="Calibri"/>
                <a:cs typeface="Calibri"/>
              </a:rPr>
              <a:t>caseating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granulomas.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" y="0"/>
            <a:ext cx="2618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latin typeface="Calibri"/>
                <a:cs typeface="Calibri"/>
              </a:rPr>
              <a:t>Morphology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897" y="560578"/>
            <a:ext cx="10895330" cy="261366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080" indent="-229235">
              <a:lnSpc>
                <a:spcPts val="3890"/>
              </a:lnSpc>
              <a:spcBef>
                <a:spcPts val="585"/>
              </a:spcBef>
              <a:buSzPct val="97222"/>
              <a:buFont typeface="Wingdings"/>
              <a:buChar char=""/>
              <a:tabLst>
                <a:tab pos="421640" algn="l"/>
              </a:tabLst>
            </a:pPr>
            <a:r>
              <a:rPr sz="3600" b="1" spc="-10" dirty="0">
                <a:latin typeface="Calibri"/>
                <a:cs typeface="Calibri"/>
              </a:rPr>
              <a:t>Gross.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discrete,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yellowish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caseating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necrotic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areas. 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Chronically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may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cause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discharging</a:t>
            </a:r>
            <a:r>
              <a:rPr sz="3600" b="1" dirty="0">
                <a:latin typeface="Calibri"/>
                <a:cs typeface="Calibri"/>
              </a:rPr>
              <a:t> sinuses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on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scrotal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skin.</a:t>
            </a:r>
            <a:endParaRPr sz="3600">
              <a:latin typeface="Calibri"/>
              <a:cs typeface="Calibri"/>
            </a:endParaRPr>
          </a:p>
          <a:p>
            <a:pPr marL="241300" marR="1689735" indent="-229235">
              <a:lnSpc>
                <a:spcPts val="3890"/>
              </a:lnSpc>
              <a:spcBef>
                <a:spcPts val="500"/>
              </a:spcBef>
              <a:buSzPct val="97222"/>
              <a:buFont typeface="Wingdings"/>
              <a:buChar char=""/>
              <a:tabLst>
                <a:tab pos="421640" algn="l"/>
                <a:tab pos="3147695" algn="l"/>
              </a:tabLst>
            </a:pPr>
            <a:r>
              <a:rPr sz="3600" b="1" spc="-10" dirty="0">
                <a:latin typeface="Calibri"/>
                <a:cs typeface="Calibri"/>
              </a:rPr>
              <a:t>Microscopic</a:t>
            </a:r>
            <a:r>
              <a:rPr sz="3600" b="1" spc="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-	</a:t>
            </a:r>
            <a:r>
              <a:rPr sz="3600" b="1" spc="-10" dirty="0">
                <a:latin typeface="Calibri"/>
                <a:cs typeface="Calibri"/>
              </a:rPr>
              <a:t>Caseating granulomas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5" dirty="0">
                <a:latin typeface="Calibri"/>
                <a:cs typeface="Calibri"/>
              </a:rPr>
              <a:t>mass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destruction </a:t>
            </a:r>
            <a:r>
              <a:rPr sz="3600" b="1" dirty="0">
                <a:latin typeface="Calibri"/>
                <a:cs typeface="Calibri"/>
              </a:rPr>
              <a:t>of the </a:t>
            </a:r>
            <a:r>
              <a:rPr sz="3600" b="1" spc="-5" dirty="0">
                <a:latin typeface="Calibri"/>
                <a:cs typeface="Calibri"/>
              </a:rPr>
              <a:t>epididymis.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37053"/>
            <a:ext cx="10360025" cy="4250690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0"/>
              </a:spcBef>
              <a:buFont typeface="Wingdings"/>
              <a:buChar char=""/>
              <a:tabLst>
                <a:tab pos="470534" algn="l"/>
              </a:tabLst>
            </a:pPr>
            <a:r>
              <a:rPr sz="4400" u="heavy" spc="-4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Spermatic</a:t>
            </a:r>
            <a:r>
              <a:rPr sz="4400" u="heavy" spc="-10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 </a:t>
            </a:r>
            <a:r>
              <a:rPr sz="4400" u="heavy" spc="-5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granuloma</a:t>
            </a:r>
            <a:endParaRPr sz="4400">
              <a:latin typeface="Calibri Light"/>
              <a:cs typeface="Calibri Light"/>
            </a:endParaRPr>
          </a:p>
          <a:p>
            <a:pPr marL="241300" marR="5080" indent="-229235">
              <a:lnSpc>
                <a:spcPts val="4320"/>
              </a:lnSpc>
              <a:spcBef>
                <a:spcPts val="1310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b="1" spc="-10" dirty="0">
                <a:latin typeface="Calibri"/>
                <a:cs typeface="Calibri"/>
              </a:rPr>
              <a:t>These </a:t>
            </a:r>
            <a:r>
              <a:rPr sz="4000" b="1" spc="-25" dirty="0">
                <a:latin typeface="Calibri"/>
                <a:cs typeface="Calibri"/>
              </a:rPr>
              <a:t>are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inflammatory</a:t>
            </a:r>
            <a:r>
              <a:rPr sz="4000" b="1" spc="5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lesions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the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testis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as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result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 </a:t>
            </a:r>
            <a:r>
              <a:rPr sz="4000" b="1" spc="-20" dirty="0">
                <a:latin typeface="Calibri"/>
                <a:cs typeface="Calibri"/>
              </a:rPr>
              <a:t>spermatozoa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invasion</a:t>
            </a:r>
            <a:r>
              <a:rPr sz="4000" b="1" spc="-5" dirty="0">
                <a:latin typeface="Calibri"/>
                <a:cs typeface="Calibri"/>
              </a:rPr>
              <a:t> of the </a:t>
            </a:r>
            <a:r>
              <a:rPr sz="4000" b="1" spc="-15" dirty="0">
                <a:latin typeface="Calibri"/>
                <a:cs typeface="Calibri"/>
              </a:rPr>
              <a:t>stroma.</a:t>
            </a:r>
            <a:endParaRPr sz="4000">
              <a:latin typeface="Calibri"/>
              <a:cs typeface="Calibri"/>
            </a:endParaRPr>
          </a:p>
          <a:p>
            <a:pPr marL="245110" indent="-233045">
              <a:lnSpc>
                <a:spcPct val="100000"/>
              </a:lnSpc>
              <a:spcBef>
                <a:spcPts val="455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b="1" spc="-10" dirty="0">
                <a:latin typeface="Calibri"/>
                <a:cs typeface="Calibri"/>
              </a:rPr>
              <a:t>These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lesion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arise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as a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result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of;</a:t>
            </a:r>
            <a:endParaRPr sz="40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180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b="1" spc="-40" dirty="0">
                <a:latin typeface="Calibri"/>
                <a:cs typeface="Calibri"/>
              </a:rPr>
              <a:t>Trauma</a:t>
            </a:r>
            <a:endParaRPr sz="3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b="1" spc="-5" dirty="0">
                <a:latin typeface="Calibri"/>
                <a:cs typeface="Calibri"/>
              </a:rPr>
              <a:t>Inflammation</a:t>
            </a:r>
            <a:endParaRPr sz="3200">
              <a:latin typeface="Calibri"/>
              <a:cs typeface="Calibri"/>
            </a:endParaRPr>
          </a:p>
          <a:p>
            <a:pPr marL="1155700" lvl="1" indent="-229235">
              <a:lnSpc>
                <a:spcPct val="100000"/>
              </a:lnSpc>
              <a:spcBef>
                <a:spcPts val="125"/>
              </a:spcBef>
              <a:buFont typeface="Wingdings"/>
              <a:buChar char=""/>
              <a:tabLst>
                <a:tab pos="1156335" algn="l"/>
              </a:tabLst>
            </a:pPr>
            <a:r>
              <a:rPr sz="3200" b="1" dirty="0">
                <a:latin typeface="Calibri"/>
                <a:cs typeface="Calibri"/>
              </a:rPr>
              <a:t>Loss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0" dirty="0">
                <a:latin typeface="Calibri"/>
                <a:cs typeface="Calibri"/>
              </a:rPr>
              <a:t>ligation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after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vasectomy.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013841"/>
            <a:ext cx="10342880" cy="5059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indent="-233045">
              <a:lnSpc>
                <a:spcPct val="100000"/>
              </a:lnSpc>
              <a:spcBef>
                <a:spcPts val="95"/>
              </a:spcBef>
              <a:buSzPct val="97500"/>
              <a:buFont typeface="Wingdings"/>
              <a:buChar char=""/>
              <a:tabLst>
                <a:tab pos="245745" algn="l"/>
              </a:tabLst>
            </a:pPr>
            <a:r>
              <a:rPr sz="4000" b="1" spc="-30" dirty="0">
                <a:latin typeface="Calibri"/>
                <a:cs typeface="Calibri"/>
              </a:rPr>
              <a:t>Morphology.</a:t>
            </a:r>
            <a:endParaRPr sz="4000">
              <a:latin typeface="Calibri"/>
              <a:cs typeface="Calibri"/>
            </a:endParaRPr>
          </a:p>
          <a:p>
            <a:pPr marL="698500" marR="379730" lvl="1" indent="-228600">
              <a:lnSpc>
                <a:spcPct val="90000"/>
              </a:lnSpc>
              <a:spcBef>
                <a:spcPts val="520"/>
              </a:spcBef>
              <a:buFont typeface="Wingdings"/>
              <a:buChar char=""/>
              <a:tabLst>
                <a:tab pos="699135" algn="l"/>
              </a:tabLst>
            </a:pPr>
            <a:r>
              <a:rPr sz="3600" b="1" spc="-10" dirty="0">
                <a:latin typeface="Calibri"/>
                <a:cs typeface="Calibri"/>
              </a:rPr>
              <a:t>Gross </a:t>
            </a:r>
            <a:r>
              <a:rPr sz="3600" b="1" dirty="0">
                <a:latin typeface="Calibri"/>
                <a:cs typeface="Calibri"/>
              </a:rPr>
              <a:t>– the </a:t>
            </a:r>
            <a:r>
              <a:rPr sz="3600" b="1" spc="-10" dirty="0">
                <a:latin typeface="Calibri"/>
                <a:cs typeface="Calibri"/>
              </a:rPr>
              <a:t>granuloma </a:t>
            </a:r>
            <a:r>
              <a:rPr sz="3600" b="1" dirty="0">
                <a:latin typeface="Calibri"/>
                <a:cs typeface="Calibri"/>
              </a:rPr>
              <a:t>is a small nodule </a:t>
            </a:r>
            <a:r>
              <a:rPr sz="3600" b="1" spc="-10" dirty="0">
                <a:latin typeface="Calibri"/>
                <a:cs typeface="Calibri"/>
              </a:rPr>
              <a:t>that 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measures </a:t>
            </a:r>
            <a:r>
              <a:rPr sz="3600" b="1" dirty="0">
                <a:latin typeface="Calibri"/>
                <a:cs typeface="Calibri"/>
              </a:rPr>
              <a:t>3mm </a:t>
            </a:r>
            <a:r>
              <a:rPr sz="3600" b="1" spc="-5" dirty="0">
                <a:latin typeface="Calibri"/>
                <a:cs typeface="Calibri"/>
              </a:rPr>
              <a:t>–3cm </a:t>
            </a:r>
            <a:r>
              <a:rPr sz="3600" b="1" dirty="0">
                <a:latin typeface="Calibri"/>
                <a:cs typeface="Calibri"/>
              </a:rPr>
              <a:t>in </a:t>
            </a:r>
            <a:r>
              <a:rPr sz="3600" b="1" spc="-10" dirty="0">
                <a:latin typeface="Calibri"/>
                <a:cs typeface="Calibri"/>
              </a:rPr>
              <a:t>diameter </a:t>
            </a:r>
            <a:r>
              <a:rPr sz="3600" b="1" dirty="0">
                <a:latin typeface="Calibri"/>
                <a:cs typeface="Calibri"/>
              </a:rPr>
              <a:t>and is </a:t>
            </a:r>
            <a:r>
              <a:rPr sz="3600" b="1" spc="-5" dirty="0">
                <a:latin typeface="Calibri"/>
                <a:cs typeface="Calibri"/>
              </a:rPr>
              <a:t>firm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white-yellowish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brown.</a:t>
            </a:r>
            <a:endParaRPr sz="3600">
              <a:latin typeface="Calibri"/>
              <a:cs typeface="Calibri"/>
            </a:endParaRPr>
          </a:p>
          <a:p>
            <a:pPr marL="698500" marR="221615" lvl="1" indent="-228600">
              <a:lnSpc>
                <a:spcPct val="90000"/>
              </a:lnSpc>
              <a:spcBef>
                <a:spcPts val="505"/>
              </a:spcBef>
              <a:buFont typeface="Wingdings"/>
              <a:buChar char=""/>
              <a:tabLst>
                <a:tab pos="699135" algn="l"/>
              </a:tabLst>
            </a:pPr>
            <a:r>
              <a:rPr sz="3600" b="1" spc="-10" dirty="0">
                <a:latin typeface="Calibri"/>
                <a:cs typeface="Calibri"/>
              </a:rPr>
              <a:t>Microscopy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–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granuloma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that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-10" dirty="0">
                <a:latin typeface="Calibri"/>
                <a:cs typeface="Calibri"/>
              </a:rPr>
              <a:t>composed</a:t>
            </a:r>
            <a:r>
              <a:rPr sz="3600" b="1" dirty="0">
                <a:latin typeface="Calibri"/>
                <a:cs typeface="Calibri"/>
              </a:rPr>
              <a:t> of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epithelioid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cells,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histiocytes,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lymphocytes, 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macrophages</a:t>
            </a:r>
            <a:r>
              <a:rPr sz="3600" b="1" dirty="0">
                <a:latin typeface="Calibri"/>
                <a:cs typeface="Calibri"/>
              </a:rPr>
              <a:t> and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some</a:t>
            </a:r>
            <a:r>
              <a:rPr sz="3600" b="1" spc="-5" dirty="0">
                <a:latin typeface="Calibri"/>
                <a:cs typeface="Calibri"/>
              </a:rPr>
              <a:t> neutrophils.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The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center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composed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spermatozoa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5" dirty="0">
                <a:latin typeface="Calibri"/>
                <a:cs typeface="Calibri"/>
              </a:rPr>
              <a:t>necrotic </a:t>
            </a:r>
            <a:r>
              <a:rPr sz="3600" b="1" dirty="0">
                <a:latin typeface="Calibri"/>
                <a:cs typeface="Calibri"/>
              </a:rPr>
              <a:t>debris.</a:t>
            </a:r>
            <a:endParaRPr sz="3600">
              <a:latin typeface="Calibri"/>
              <a:cs typeface="Calibri"/>
            </a:endParaRPr>
          </a:p>
          <a:p>
            <a:pPr marL="579755" marR="5080">
              <a:lnSpc>
                <a:spcPts val="3030"/>
              </a:lnSpc>
              <a:spcBef>
                <a:spcPts val="585"/>
              </a:spcBef>
            </a:pPr>
            <a:r>
              <a:rPr sz="2800" b="1" spc="-5" dirty="0">
                <a:latin typeface="Calibri"/>
                <a:cs typeface="Calibri"/>
              </a:rPr>
              <a:t>–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late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stages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there’s</a:t>
            </a:r>
            <a:r>
              <a:rPr sz="2800" b="1" spc="3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fibroblast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proliferation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at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periphery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there’s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hyalinization.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0"/>
            <a:ext cx="10888345" cy="627062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698500" indent="-686435">
              <a:lnSpc>
                <a:spcPct val="100000"/>
              </a:lnSpc>
              <a:spcBef>
                <a:spcPts val="1705"/>
              </a:spcBef>
              <a:buFont typeface="Wingdings"/>
              <a:buChar char=""/>
              <a:tabLst>
                <a:tab pos="698500" algn="l"/>
                <a:tab pos="699135" algn="l"/>
              </a:tabLst>
            </a:pPr>
            <a:r>
              <a:rPr sz="4000" u="heavy" spc="-3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Elephantiasis</a:t>
            </a:r>
            <a:r>
              <a:rPr sz="3200" spc="-35" dirty="0">
                <a:latin typeface="Calibri Light"/>
                <a:cs typeface="Calibri Light"/>
              </a:rPr>
              <a:t>.</a:t>
            </a:r>
            <a:endParaRPr sz="3200">
              <a:latin typeface="Calibri Light"/>
              <a:cs typeface="Calibri Light"/>
            </a:endParaRPr>
          </a:p>
          <a:p>
            <a:pPr marL="469900" marR="5080" lvl="1" indent="-228600">
              <a:lnSpc>
                <a:spcPts val="3890"/>
              </a:lnSpc>
              <a:spcBef>
                <a:spcPts val="1945"/>
              </a:spcBef>
              <a:buFont typeface="Arial MT"/>
              <a:buChar char="•"/>
              <a:tabLst>
                <a:tab pos="574040" algn="l"/>
              </a:tabLst>
            </a:pPr>
            <a:r>
              <a:rPr dirty="0"/>
              <a:t>	</a:t>
            </a:r>
            <a:r>
              <a:rPr sz="3600" b="1" spc="-5" dirty="0">
                <a:latin typeface="Calibri"/>
                <a:cs typeface="Calibri"/>
              </a:rPr>
              <a:t>This</a:t>
            </a:r>
            <a:r>
              <a:rPr sz="3600" b="1" dirty="0">
                <a:latin typeface="Calibri"/>
                <a:cs typeface="Calibri"/>
              </a:rPr>
              <a:t> is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the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thickening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the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scrotal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skin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ultimately </a:t>
            </a:r>
            <a:r>
              <a:rPr sz="3600" b="1" spc="-79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results </a:t>
            </a:r>
            <a:r>
              <a:rPr sz="3600" b="1" dirty="0">
                <a:latin typeface="Calibri"/>
                <a:cs typeface="Calibri"/>
              </a:rPr>
              <a:t>in the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enlargement</a:t>
            </a:r>
            <a:r>
              <a:rPr sz="3600" b="1" dirty="0">
                <a:latin typeface="Calibri"/>
                <a:cs typeface="Calibri"/>
              </a:rPr>
              <a:t> of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the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scrotum.</a:t>
            </a:r>
            <a:endParaRPr sz="3600">
              <a:latin typeface="Calibri"/>
              <a:cs typeface="Calibri"/>
            </a:endParaRPr>
          </a:p>
          <a:p>
            <a:pPr marL="469900" marR="163830" lvl="1" indent="-228600">
              <a:lnSpc>
                <a:spcPct val="90000"/>
              </a:lnSpc>
              <a:spcBef>
                <a:spcPts val="935"/>
              </a:spcBef>
              <a:buFont typeface="Arial MT"/>
              <a:buChar char="•"/>
              <a:tabLst>
                <a:tab pos="470534" algn="l"/>
              </a:tabLst>
            </a:pPr>
            <a:r>
              <a:rPr sz="3600" b="1" spc="-5" dirty="0">
                <a:latin typeface="Calibri"/>
                <a:cs typeface="Calibri"/>
              </a:rPr>
              <a:t>This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condition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results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from</a:t>
            </a:r>
            <a:r>
              <a:rPr sz="3600" b="1" dirty="0">
                <a:latin typeface="Calibri"/>
                <a:cs typeface="Calibri"/>
              </a:rPr>
              <a:t> the </a:t>
            </a:r>
            <a:r>
              <a:rPr sz="3600" b="1" spc="-10" dirty="0">
                <a:latin typeface="Calibri"/>
                <a:cs typeface="Calibri"/>
              </a:rPr>
              <a:t>parasitic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infection, 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Filariasis,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 </a:t>
            </a:r>
            <a:r>
              <a:rPr sz="3600" b="1" spc="-5" dirty="0">
                <a:latin typeface="Calibri"/>
                <a:cs typeface="Calibri"/>
              </a:rPr>
              <a:t>which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the </a:t>
            </a:r>
            <a:r>
              <a:rPr sz="3600" b="1" spc="-5" dirty="0">
                <a:latin typeface="Calibri"/>
                <a:cs typeface="Calibri"/>
              </a:rPr>
              <a:t>adult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form</a:t>
            </a:r>
            <a:r>
              <a:rPr sz="3600" b="1" spc="-10" dirty="0">
                <a:latin typeface="Calibri"/>
                <a:cs typeface="Calibri"/>
              </a:rPr>
              <a:t> lives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lymphatics </a:t>
            </a:r>
            <a:r>
              <a:rPr sz="3600" b="1" dirty="0">
                <a:latin typeface="Calibri"/>
                <a:cs typeface="Calibri"/>
              </a:rPr>
              <a:t>and the </a:t>
            </a:r>
            <a:r>
              <a:rPr sz="3600" b="1" spc="-5" dirty="0">
                <a:latin typeface="Calibri"/>
                <a:cs typeface="Calibri"/>
              </a:rPr>
              <a:t>larvae </a:t>
            </a:r>
            <a:r>
              <a:rPr sz="3600" b="1" spc="-15" dirty="0">
                <a:latin typeface="Calibri"/>
                <a:cs typeface="Calibri"/>
              </a:rPr>
              <a:t>are found </a:t>
            </a:r>
            <a:r>
              <a:rPr sz="3600" b="1" dirty="0">
                <a:latin typeface="Calibri"/>
                <a:cs typeface="Calibri"/>
              </a:rPr>
              <a:t>in the blood.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most </a:t>
            </a:r>
            <a:r>
              <a:rPr sz="3600" b="1" spc="-10" dirty="0">
                <a:latin typeface="Calibri"/>
                <a:cs typeface="Calibri"/>
              </a:rPr>
              <a:t>common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filarial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worm</a:t>
            </a:r>
            <a:r>
              <a:rPr sz="3600" b="1" dirty="0">
                <a:latin typeface="Calibri"/>
                <a:cs typeface="Calibri"/>
              </a:rPr>
              <a:t> is </a:t>
            </a:r>
            <a:r>
              <a:rPr sz="3600" b="1" spc="-5" dirty="0">
                <a:latin typeface="Calibri"/>
                <a:cs typeface="Calibri"/>
              </a:rPr>
              <a:t>the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i="1" spc="-15" dirty="0">
                <a:latin typeface="Calibri"/>
                <a:cs typeface="Calibri"/>
              </a:rPr>
              <a:t>Wuchereria </a:t>
            </a:r>
            <a:r>
              <a:rPr sz="3600" b="1" i="1" spc="-1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bancrofti, </a:t>
            </a:r>
            <a:r>
              <a:rPr sz="3600" b="1" dirty="0">
                <a:latin typeface="Calibri"/>
                <a:cs typeface="Calibri"/>
              </a:rPr>
              <a:t>which is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transmitted by</a:t>
            </a:r>
            <a:r>
              <a:rPr sz="3600" b="1" dirty="0">
                <a:latin typeface="Calibri"/>
                <a:cs typeface="Calibri"/>
              </a:rPr>
              <a:t> the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culex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mosquito.</a:t>
            </a:r>
            <a:endParaRPr sz="3600">
              <a:latin typeface="Calibri"/>
              <a:cs typeface="Calibri"/>
            </a:endParaRPr>
          </a:p>
          <a:p>
            <a:pPr marL="469900" marR="582930" lvl="1" indent="-228600">
              <a:lnSpc>
                <a:spcPts val="3890"/>
              </a:lnSpc>
              <a:spcBef>
                <a:spcPts val="1055"/>
              </a:spcBef>
              <a:buFont typeface="Arial MT"/>
              <a:buChar char="•"/>
              <a:tabLst>
                <a:tab pos="470534" algn="l"/>
              </a:tabLst>
            </a:pPr>
            <a:r>
              <a:rPr sz="3600" b="1" spc="-15" dirty="0">
                <a:latin typeface="Calibri"/>
                <a:cs typeface="Calibri"/>
              </a:rPr>
              <a:t>Presentation; </a:t>
            </a:r>
            <a:r>
              <a:rPr sz="3600" b="1" spc="-25" dirty="0">
                <a:latin typeface="Calibri"/>
                <a:cs typeface="Calibri"/>
              </a:rPr>
              <a:t>May</a:t>
            </a:r>
            <a:r>
              <a:rPr sz="3600" b="1" dirty="0">
                <a:latin typeface="Calibri"/>
                <a:cs typeface="Calibri"/>
              </a:rPr>
              <a:t> be </a:t>
            </a:r>
            <a:r>
              <a:rPr sz="3600" b="1" spc="-15" dirty="0">
                <a:latin typeface="Calibri"/>
                <a:cs typeface="Calibri"/>
              </a:rPr>
              <a:t>asymptomatic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or </a:t>
            </a:r>
            <a:r>
              <a:rPr sz="3600" b="1" spc="-25" dirty="0">
                <a:latin typeface="Calibri"/>
                <a:cs typeface="Calibri"/>
              </a:rPr>
              <a:t>may </a:t>
            </a:r>
            <a:r>
              <a:rPr sz="3600" b="1" spc="-15" dirty="0">
                <a:latin typeface="Calibri"/>
                <a:cs typeface="Calibri"/>
              </a:rPr>
              <a:t>present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with </a:t>
            </a:r>
            <a:r>
              <a:rPr sz="3600" b="1" spc="-65" dirty="0">
                <a:latin typeface="Calibri"/>
                <a:cs typeface="Calibri"/>
              </a:rPr>
              <a:t>fever,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tender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lymphadenopathy,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rash,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blood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eosinophilia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10" dirty="0">
                <a:latin typeface="Calibri"/>
                <a:cs typeface="Calibri"/>
              </a:rPr>
              <a:t>local</a:t>
            </a:r>
            <a:r>
              <a:rPr sz="3600" b="1" dirty="0">
                <a:latin typeface="Calibri"/>
                <a:cs typeface="Calibri"/>
              </a:rPr>
              <a:t> pain.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432" y="216153"/>
            <a:ext cx="6652768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0" dirty="0"/>
              <a:t>Anatomy</a:t>
            </a:r>
            <a:r>
              <a:rPr sz="4400" spc="-15" dirty="0"/>
              <a:t> </a:t>
            </a:r>
            <a:r>
              <a:rPr sz="4400" spc="-5" dirty="0"/>
              <a:t>of</a:t>
            </a:r>
            <a:r>
              <a:rPr sz="4400" spc="-15" dirty="0"/>
              <a:t> </a:t>
            </a:r>
            <a:r>
              <a:rPr sz="4400" dirty="0"/>
              <a:t>the</a:t>
            </a:r>
            <a:r>
              <a:rPr sz="4400" spc="-10" dirty="0"/>
              <a:t> </a:t>
            </a:r>
            <a:r>
              <a:rPr sz="4400" spc="-25" dirty="0"/>
              <a:t>testes.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1500632" y="1157427"/>
            <a:ext cx="9141460" cy="55759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394970" indent="-228600">
              <a:lnSpc>
                <a:spcPct val="90000"/>
              </a:lnSpc>
              <a:spcBef>
                <a:spcPts val="53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5" dirty="0">
                <a:latin typeface="Times New Roman"/>
                <a:cs typeface="Times New Roman"/>
              </a:rPr>
              <a:t> surface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5" dirty="0">
                <a:latin typeface="Times New Roman"/>
                <a:cs typeface="Times New Roman"/>
              </a:rPr>
              <a:t> each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testis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 </a:t>
            </a:r>
            <a:r>
              <a:rPr sz="3600" spc="-5" dirty="0">
                <a:latin typeface="Times New Roman"/>
                <a:cs typeface="Times New Roman"/>
              </a:rPr>
              <a:t>covered</a:t>
            </a:r>
            <a:r>
              <a:rPr sz="3600" dirty="0">
                <a:latin typeface="Times New Roman"/>
                <a:cs typeface="Times New Roman"/>
              </a:rPr>
              <a:t> by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visceral layer of the tunica </a:t>
            </a:r>
            <a:r>
              <a:rPr sz="3600" spc="-5" dirty="0">
                <a:latin typeface="Times New Roman"/>
                <a:cs typeface="Times New Roman"/>
              </a:rPr>
              <a:t>vaginalis, </a:t>
            </a:r>
            <a:r>
              <a:rPr sz="3600" dirty="0">
                <a:latin typeface="Times New Roman"/>
                <a:cs typeface="Times New Roman"/>
              </a:rPr>
              <a:t>except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where </a:t>
            </a:r>
            <a:r>
              <a:rPr sz="3600" dirty="0">
                <a:latin typeface="Times New Roman"/>
                <a:cs typeface="Times New Roman"/>
              </a:rPr>
              <a:t>the testis </a:t>
            </a:r>
            <a:r>
              <a:rPr sz="3600" spc="-5" dirty="0">
                <a:latin typeface="Times New Roman"/>
                <a:cs typeface="Times New Roman"/>
              </a:rPr>
              <a:t>attaches </a:t>
            </a:r>
            <a:r>
              <a:rPr sz="3600" dirty="0">
                <a:latin typeface="Times New Roman"/>
                <a:cs typeface="Times New Roman"/>
              </a:rPr>
              <a:t>to the </a:t>
            </a:r>
            <a:r>
              <a:rPr sz="3600" spc="-5" dirty="0">
                <a:latin typeface="Times New Roman"/>
                <a:cs typeface="Times New Roman"/>
              </a:rPr>
              <a:t>epididymis </a:t>
            </a:r>
            <a:r>
              <a:rPr sz="3600" dirty="0">
                <a:latin typeface="Times New Roman"/>
                <a:cs typeface="Times New Roman"/>
              </a:rPr>
              <a:t>and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spermatic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cord.</a:t>
            </a:r>
            <a:endParaRPr sz="36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90000"/>
              </a:lnSpc>
              <a:spcBef>
                <a:spcPts val="49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dirty="0">
                <a:latin typeface="Times New Roman"/>
                <a:cs typeface="Times New Roman"/>
              </a:rPr>
              <a:t>The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tunica</a:t>
            </a:r>
            <a:r>
              <a:rPr sz="3600" spc="-5" dirty="0">
                <a:latin typeface="Times New Roman"/>
                <a:cs typeface="Times New Roman"/>
              </a:rPr>
              <a:t> vaginalis</a:t>
            </a:r>
            <a:r>
              <a:rPr sz="3600" dirty="0">
                <a:latin typeface="Times New Roman"/>
                <a:cs typeface="Times New Roman"/>
              </a:rPr>
              <a:t> is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closed </a:t>
            </a:r>
            <a:r>
              <a:rPr sz="3600" spc="-5" dirty="0">
                <a:latin typeface="Times New Roman"/>
                <a:cs typeface="Times New Roman"/>
              </a:rPr>
              <a:t>peritoneal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sac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partially surrounding </a:t>
            </a:r>
            <a:r>
              <a:rPr sz="3600" dirty="0">
                <a:latin typeface="Times New Roman"/>
                <a:cs typeface="Times New Roman"/>
              </a:rPr>
              <a:t>the testis, </a:t>
            </a:r>
            <a:r>
              <a:rPr sz="3600" spc="-5" dirty="0">
                <a:latin typeface="Times New Roman"/>
                <a:cs typeface="Times New Roman"/>
              </a:rPr>
              <a:t>which represents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10" dirty="0">
                <a:latin typeface="Times New Roman"/>
                <a:cs typeface="Times New Roman"/>
              </a:rPr>
              <a:t>closed-off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distal</a:t>
            </a:r>
            <a:r>
              <a:rPr sz="3600" dirty="0">
                <a:latin typeface="Times New Roman"/>
                <a:cs typeface="Times New Roman"/>
              </a:rPr>
              <a:t> part of the </a:t>
            </a:r>
            <a:r>
              <a:rPr sz="3600" spc="-5" dirty="0">
                <a:latin typeface="Times New Roman"/>
                <a:cs typeface="Times New Roman"/>
              </a:rPr>
              <a:t>embryonic </a:t>
            </a:r>
            <a:r>
              <a:rPr sz="3600" dirty="0">
                <a:latin typeface="Times New Roman"/>
                <a:cs typeface="Times New Roman"/>
              </a:rPr>
              <a:t> processus </a:t>
            </a:r>
            <a:r>
              <a:rPr sz="3600" spc="-5" dirty="0">
                <a:latin typeface="Times New Roman"/>
                <a:cs typeface="Times New Roman"/>
              </a:rPr>
              <a:t>vaginalis.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visceral </a:t>
            </a:r>
            <a:r>
              <a:rPr sz="3600" dirty="0">
                <a:latin typeface="Times New Roman"/>
                <a:cs typeface="Times New Roman"/>
              </a:rPr>
              <a:t>layer of the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tunica </a:t>
            </a:r>
            <a:r>
              <a:rPr sz="3600" dirty="0">
                <a:latin typeface="Times New Roman"/>
                <a:cs typeface="Times New Roman"/>
              </a:rPr>
              <a:t>vaginalis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-5" dirty="0">
                <a:latin typeface="Times New Roman"/>
                <a:cs typeface="Times New Roman"/>
              </a:rPr>
              <a:t> closely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applied </a:t>
            </a:r>
            <a:r>
              <a:rPr sz="3600" dirty="0">
                <a:latin typeface="Times New Roman"/>
                <a:cs typeface="Times New Roman"/>
              </a:rPr>
              <a:t>to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the testis,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epididymis,</a:t>
            </a:r>
            <a:r>
              <a:rPr sz="3600" dirty="0">
                <a:latin typeface="Times New Roman"/>
                <a:cs typeface="Times New Roman"/>
              </a:rPr>
              <a:t> and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inferior</a:t>
            </a:r>
            <a:r>
              <a:rPr sz="3600" dirty="0">
                <a:latin typeface="Times New Roman"/>
                <a:cs typeface="Times New Roman"/>
              </a:rPr>
              <a:t> part of the</a:t>
            </a:r>
            <a:r>
              <a:rPr sz="3600" spc="-5" dirty="0">
                <a:latin typeface="Times New Roman"/>
                <a:cs typeface="Times New Roman"/>
              </a:rPr>
              <a:t> ductus </a:t>
            </a:r>
            <a:r>
              <a:rPr sz="3600" dirty="0">
                <a:latin typeface="Times New Roman"/>
                <a:cs typeface="Times New Roman"/>
              </a:rPr>
              <a:t> deferens.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777" y="91186"/>
            <a:ext cx="10130155" cy="603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Morphology</a:t>
            </a:r>
            <a:endParaRPr sz="3200">
              <a:latin typeface="Calibri"/>
              <a:cs typeface="Calibri"/>
            </a:endParaRPr>
          </a:p>
          <a:p>
            <a:pPr marL="241300" marR="485775" indent="-228600">
              <a:lnSpc>
                <a:spcPct val="90000"/>
              </a:lnSpc>
              <a:spcBef>
                <a:spcPts val="495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 the </a:t>
            </a:r>
            <a:r>
              <a:rPr sz="3200" b="1" spc="-20" dirty="0">
                <a:latin typeface="Calibri"/>
                <a:cs typeface="Calibri"/>
              </a:rPr>
              <a:t>affected </a:t>
            </a:r>
            <a:r>
              <a:rPr sz="3200" b="1" dirty="0">
                <a:latin typeface="Calibri"/>
                <a:cs typeface="Calibri"/>
              </a:rPr>
              <a:t>leg and </a:t>
            </a:r>
            <a:r>
              <a:rPr sz="3200" b="1" spc="-5" dirty="0">
                <a:latin typeface="Calibri"/>
                <a:cs typeface="Calibri"/>
              </a:rPr>
              <a:t>scrotum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15" dirty="0">
                <a:latin typeface="Calibri"/>
                <a:cs typeface="Calibri"/>
              </a:rPr>
              <a:t>thickened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enlargement </a:t>
            </a:r>
            <a:r>
              <a:rPr sz="3200" b="1" dirty="0">
                <a:latin typeface="Calibri"/>
                <a:cs typeface="Calibri"/>
              </a:rPr>
              <a:t>of the lymph nodes. </a:t>
            </a:r>
            <a:r>
              <a:rPr sz="3200" b="1" spc="-5" dirty="0">
                <a:latin typeface="Calibri"/>
                <a:cs typeface="Calibri"/>
              </a:rPr>
              <a:t>The </a:t>
            </a:r>
            <a:r>
              <a:rPr sz="3200" b="1" spc="-20" dirty="0">
                <a:latin typeface="Calibri"/>
                <a:cs typeface="Calibri"/>
              </a:rPr>
              <a:t>affected </a:t>
            </a:r>
            <a:r>
              <a:rPr sz="3200" b="1" dirty="0">
                <a:latin typeface="Calibri"/>
                <a:cs typeface="Calibri"/>
              </a:rPr>
              <a:t>leg also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shows</a:t>
            </a:r>
            <a:r>
              <a:rPr sz="3200" b="1" spc="-10" dirty="0">
                <a:latin typeface="Calibri"/>
                <a:cs typeface="Calibri"/>
              </a:rPr>
              <a:t> dilated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dermal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lymphatics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varicose.</a:t>
            </a: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3460"/>
              </a:lnSpc>
              <a:spcBef>
                <a:spcPts val="550"/>
              </a:spcBef>
              <a:buFont typeface="Arial MT"/>
              <a:buChar char="•"/>
              <a:tabLst>
                <a:tab pos="241300" algn="l"/>
              </a:tabLst>
            </a:pPr>
            <a:r>
              <a:rPr sz="3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Microscopy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-5" dirty="0">
                <a:latin typeface="Calibri"/>
                <a:cs typeface="Calibri"/>
              </a:rPr>
              <a:t>The worm </a:t>
            </a:r>
            <a:r>
              <a:rPr sz="3200" b="1" dirty="0">
                <a:latin typeface="Calibri"/>
                <a:cs typeface="Calibri"/>
              </a:rPr>
              <a:t>in the dead, </a:t>
            </a:r>
            <a:r>
              <a:rPr sz="3200" b="1" spc="-5" dirty="0">
                <a:latin typeface="Calibri"/>
                <a:cs typeface="Calibri"/>
              </a:rPr>
              <a:t>alive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5" dirty="0">
                <a:latin typeface="Calibri"/>
                <a:cs typeface="Calibri"/>
              </a:rPr>
              <a:t>calcified </a:t>
            </a:r>
            <a:r>
              <a:rPr sz="3200" b="1" spc="-15" dirty="0">
                <a:latin typeface="Calibri"/>
                <a:cs typeface="Calibri"/>
              </a:rPr>
              <a:t>form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found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10" dirty="0">
                <a:latin typeface="Calibri"/>
                <a:cs typeface="Calibri"/>
              </a:rPr>
              <a:t> dilated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lymphatics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lymph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nodes.</a:t>
            </a:r>
            <a:endParaRPr sz="3200">
              <a:latin typeface="Calibri"/>
              <a:cs typeface="Calibri"/>
            </a:endParaRPr>
          </a:p>
          <a:p>
            <a:pPr marL="2070100" marR="52069" lvl="1" indent="-229235">
              <a:lnSpc>
                <a:spcPts val="3460"/>
              </a:lnSpc>
              <a:spcBef>
                <a:spcPts val="500"/>
              </a:spcBef>
              <a:buFont typeface="Calibri"/>
              <a:buChar char="-"/>
              <a:tabLst>
                <a:tab pos="2070735" algn="l"/>
              </a:tabLst>
            </a:pPr>
            <a:r>
              <a:rPr sz="3200" b="1" spc="-15" dirty="0">
                <a:latin typeface="Calibri"/>
                <a:cs typeface="Calibri"/>
              </a:rPr>
              <a:t>Lymphangitis </a:t>
            </a:r>
            <a:r>
              <a:rPr sz="3200" b="1" dirty="0">
                <a:latin typeface="Calibri"/>
                <a:cs typeface="Calibri"/>
              </a:rPr>
              <a:t>as a </a:t>
            </a:r>
            <a:r>
              <a:rPr sz="3200" b="1" spc="-10" dirty="0">
                <a:latin typeface="Calibri"/>
                <a:cs typeface="Calibri"/>
              </a:rPr>
              <a:t>result </a:t>
            </a:r>
            <a:r>
              <a:rPr sz="3200" b="1" dirty="0">
                <a:latin typeface="Calibri"/>
                <a:cs typeface="Calibri"/>
              </a:rPr>
              <a:t>of the dead or </a:t>
            </a:r>
            <a:r>
              <a:rPr sz="3200" b="1" spc="-5" dirty="0">
                <a:latin typeface="Calibri"/>
                <a:cs typeface="Calibri"/>
              </a:rPr>
              <a:t>calcified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form, </a:t>
            </a:r>
            <a:r>
              <a:rPr sz="3200" b="1" dirty="0">
                <a:latin typeface="Calibri"/>
                <a:cs typeface="Calibri"/>
              </a:rPr>
              <a:t>this is </a:t>
            </a:r>
            <a:r>
              <a:rPr sz="3200" b="1" spc="-10" dirty="0">
                <a:latin typeface="Calibri"/>
                <a:cs typeface="Calibri"/>
              </a:rPr>
              <a:t>evident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spc="-10" dirty="0">
                <a:latin typeface="Calibri"/>
                <a:cs typeface="Calibri"/>
              </a:rPr>
              <a:t>intense infiltration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eosinophils.</a:t>
            </a:r>
            <a:endParaRPr sz="3200">
              <a:latin typeface="Calibri"/>
              <a:cs typeface="Calibri"/>
            </a:endParaRPr>
          </a:p>
          <a:p>
            <a:pPr marL="2070100" marR="434340" lvl="1" indent="-229235">
              <a:lnSpc>
                <a:spcPts val="3460"/>
              </a:lnSpc>
              <a:spcBef>
                <a:spcPts val="480"/>
              </a:spcBef>
              <a:buFont typeface="Calibri"/>
              <a:buChar char="-"/>
              <a:tabLst>
                <a:tab pos="2070735" algn="l"/>
              </a:tabLst>
            </a:pPr>
            <a:r>
              <a:rPr sz="3200" b="1" dirty="0">
                <a:latin typeface="Calibri"/>
                <a:cs typeface="Calibri"/>
              </a:rPr>
              <a:t>In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advanced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cases,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chronic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lymphedema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with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tough </a:t>
            </a:r>
            <a:r>
              <a:rPr sz="3200" b="1" spc="-5" dirty="0">
                <a:latin typeface="Calibri"/>
                <a:cs typeface="Calibri"/>
              </a:rPr>
              <a:t>subcutaneous fibrosis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epidermal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hyperkeratosis </a:t>
            </a:r>
            <a:r>
              <a:rPr sz="3200" b="1" spc="-10" dirty="0">
                <a:latin typeface="Calibri"/>
                <a:cs typeface="Calibri"/>
              </a:rPr>
              <a:t>develops </a:t>
            </a:r>
            <a:r>
              <a:rPr sz="3200" b="1" spc="-5" dirty="0">
                <a:latin typeface="Calibri"/>
                <a:cs typeface="Calibri"/>
              </a:rPr>
              <a:t>which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0" dirty="0">
                <a:latin typeface="Calibri"/>
                <a:cs typeface="Calibri"/>
              </a:rPr>
              <a:t>termed </a:t>
            </a:r>
            <a:r>
              <a:rPr sz="3200" b="1" spc="-5" dirty="0">
                <a:latin typeface="Calibri"/>
                <a:cs typeface="Calibri"/>
              </a:rPr>
              <a:t> elephantiasis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1977"/>
            <a:ext cx="3426461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60" dirty="0"/>
              <a:t>Varicocele.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914400" y="1076325"/>
            <a:ext cx="10298430" cy="55962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b="1" spc="-20" dirty="0">
                <a:latin typeface="Calibri"/>
                <a:cs typeface="Calibri"/>
              </a:rPr>
              <a:t>Varicocele </a:t>
            </a:r>
            <a:r>
              <a:rPr sz="3200" b="1" dirty="0">
                <a:latin typeface="Calibri"/>
                <a:cs typeface="Calibri"/>
              </a:rPr>
              <a:t>is the </a:t>
            </a:r>
            <a:r>
              <a:rPr sz="3200" b="1" spc="-10" dirty="0">
                <a:latin typeface="Calibri"/>
                <a:cs typeface="Calibri"/>
              </a:rPr>
              <a:t>dilatation, elongation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tortuosity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veins </a:t>
            </a:r>
            <a:r>
              <a:rPr sz="3200" b="1" dirty="0">
                <a:latin typeface="Calibri"/>
                <a:cs typeface="Calibri"/>
              </a:rPr>
              <a:t>of the </a:t>
            </a:r>
            <a:r>
              <a:rPr sz="3200" b="1" spc="-5" dirty="0">
                <a:latin typeface="Calibri"/>
                <a:cs typeface="Calibri"/>
              </a:rPr>
              <a:t>pampiniform </a:t>
            </a:r>
            <a:r>
              <a:rPr sz="3200" b="1" spc="-15" dirty="0">
                <a:latin typeface="Calibri"/>
                <a:cs typeface="Calibri"/>
              </a:rPr>
              <a:t>plexus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5" dirty="0">
                <a:latin typeface="Calibri"/>
                <a:cs typeface="Calibri"/>
              </a:rPr>
              <a:t>the spermatic </a:t>
            </a:r>
            <a:r>
              <a:rPr sz="3200" b="1" spc="-10" dirty="0">
                <a:latin typeface="Calibri"/>
                <a:cs typeface="Calibri"/>
              </a:rPr>
              <a:t>cord. </a:t>
            </a:r>
            <a:r>
              <a:rPr sz="3200" b="1" dirty="0">
                <a:latin typeface="Calibri"/>
                <a:cs typeface="Calibri"/>
              </a:rPr>
              <a:t>It is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2 </a:t>
            </a:r>
            <a:r>
              <a:rPr sz="3200" b="1" spc="-5" dirty="0">
                <a:latin typeface="Calibri"/>
                <a:cs typeface="Calibri"/>
              </a:rPr>
              <a:t>types:</a:t>
            </a:r>
            <a:r>
              <a:rPr sz="3200" b="1" dirty="0">
                <a:latin typeface="Calibri"/>
                <a:cs typeface="Calibri"/>
              </a:rPr>
              <a:t> primary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(idiopathic)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secondary.</a:t>
            </a:r>
            <a:endParaRPr sz="3200">
              <a:latin typeface="Calibri"/>
              <a:cs typeface="Calibri"/>
            </a:endParaRPr>
          </a:p>
          <a:p>
            <a:pPr marL="241300" marR="257810" indent="-229235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b="1" dirty="0">
                <a:latin typeface="Calibri"/>
                <a:cs typeface="Calibri"/>
              </a:rPr>
              <a:t>Primary or </a:t>
            </a:r>
            <a:r>
              <a:rPr sz="3200" b="1" spc="-5" dirty="0">
                <a:latin typeface="Calibri"/>
                <a:cs typeface="Calibri"/>
              </a:rPr>
              <a:t>idiopathic </a:t>
            </a:r>
            <a:r>
              <a:rPr sz="3200" b="1" spc="-15" dirty="0">
                <a:latin typeface="Calibri"/>
                <a:cs typeface="Calibri"/>
              </a:rPr>
              <a:t>form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10" dirty="0">
                <a:latin typeface="Calibri"/>
                <a:cs typeface="Calibri"/>
              </a:rPr>
              <a:t>more </a:t>
            </a:r>
            <a:r>
              <a:rPr sz="3200" b="1" spc="-15" dirty="0">
                <a:latin typeface="Calibri"/>
                <a:cs typeface="Calibri"/>
              </a:rPr>
              <a:t>frequent </a:t>
            </a:r>
            <a:r>
              <a:rPr sz="3200" b="1" dirty="0">
                <a:latin typeface="Calibri"/>
                <a:cs typeface="Calibri"/>
              </a:rPr>
              <a:t>and is </a:t>
            </a:r>
            <a:r>
              <a:rPr sz="3200" b="1" spc="-10" dirty="0">
                <a:latin typeface="Calibri"/>
                <a:cs typeface="Calibri"/>
              </a:rPr>
              <a:t>more </a:t>
            </a:r>
            <a:r>
              <a:rPr sz="3200" b="1" spc="-5" dirty="0">
                <a:latin typeface="Calibri"/>
                <a:cs typeface="Calibri"/>
              </a:rPr>
              <a:t> common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young </a:t>
            </a:r>
            <a:r>
              <a:rPr sz="3200" b="1" dirty="0">
                <a:latin typeface="Calibri"/>
                <a:cs typeface="Calibri"/>
              </a:rPr>
              <a:t>unmarried </a:t>
            </a:r>
            <a:r>
              <a:rPr sz="3200" b="1" spc="-5" dirty="0">
                <a:latin typeface="Calibri"/>
                <a:cs typeface="Calibri"/>
              </a:rPr>
              <a:t>men. </a:t>
            </a:r>
            <a:r>
              <a:rPr sz="3200" b="1" dirty="0">
                <a:latin typeface="Calibri"/>
                <a:cs typeface="Calibri"/>
              </a:rPr>
              <a:t>It is nearly </a:t>
            </a:r>
            <a:r>
              <a:rPr sz="3200" b="1" spc="-20" dirty="0">
                <a:latin typeface="Calibri"/>
                <a:cs typeface="Calibri"/>
              </a:rPr>
              <a:t>always </a:t>
            </a:r>
            <a:r>
              <a:rPr sz="3200" b="1" dirty="0">
                <a:latin typeface="Calibri"/>
                <a:cs typeface="Calibri"/>
              </a:rPr>
              <a:t>on 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left </a:t>
            </a:r>
            <a:r>
              <a:rPr sz="3200" b="1" dirty="0">
                <a:latin typeface="Calibri"/>
                <a:cs typeface="Calibri"/>
              </a:rPr>
              <a:t>side as the loaded </a:t>
            </a:r>
            <a:r>
              <a:rPr sz="3200" b="1" spc="-10" dirty="0">
                <a:latin typeface="Calibri"/>
                <a:cs typeface="Calibri"/>
              </a:rPr>
              <a:t>rectum presses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left vein. 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Besides, the </a:t>
            </a:r>
            <a:r>
              <a:rPr sz="3200" b="1" spc="-10" dirty="0">
                <a:latin typeface="Calibri"/>
                <a:cs typeface="Calibri"/>
              </a:rPr>
              <a:t>left </a:t>
            </a:r>
            <a:r>
              <a:rPr sz="3200" b="1" spc="-5" dirty="0">
                <a:latin typeface="Calibri"/>
                <a:cs typeface="Calibri"/>
              </a:rPr>
              <a:t>spermatic </a:t>
            </a:r>
            <a:r>
              <a:rPr sz="3200" b="1" spc="-10" dirty="0">
                <a:latin typeface="Calibri"/>
                <a:cs typeface="Calibri"/>
              </a:rPr>
              <a:t>vein </a:t>
            </a:r>
            <a:r>
              <a:rPr sz="3200" b="1" spc="-20" dirty="0">
                <a:latin typeface="Calibri"/>
                <a:cs typeface="Calibri"/>
              </a:rPr>
              <a:t>enters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renal </a:t>
            </a:r>
            <a:r>
              <a:rPr sz="3200" b="1" spc="-10" dirty="0">
                <a:latin typeface="Calibri"/>
                <a:cs typeface="Calibri"/>
              </a:rPr>
              <a:t>vein </a:t>
            </a:r>
            <a:r>
              <a:rPr sz="3200" b="1" spc="-20" dirty="0">
                <a:latin typeface="Calibri"/>
                <a:cs typeface="Calibri"/>
              </a:rPr>
              <a:t>at 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right </a:t>
            </a:r>
            <a:r>
              <a:rPr sz="3200" b="1" dirty="0">
                <a:latin typeface="Calibri"/>
                <a:cs typeface="Calibri"/>
              </a:rPr>
              <a:t>angles </a:t>
            </a:r>
            <a:r>
              <a:rPr sz="3200" b="1" spc="-5" dirty="0">
                <a:latin typeface="Calibri"/>
                <a:cs typeface="Calibri"/>
              </a:rPr>
              <a:t>while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right </a:t>
            </a:r>
            <a:r>
              <a:rPr sz="3200" b="1" spc="-5" dirty="0">
                <a:latin typeface="Calibri"/>
                <a:cs typeface="Calibri"/>
              </a:rPr>
              <a:t>spermatic </a:t>
            </a:r>
            <a:r>
              <a:rPr sz="3200" b="1" spc="-10" dirty="0">
                <a:latin typeface="Calibri"/>
                <a:cs typeface="Calibri"/>
              </a:rPr>
              <a:t>vein </a:t>
            </a:r>
            <a:r>
              <a:rPr sz="3200" b="1" spc="-20" dirty="0">
                <a:latin typeface="Calibri"/>
                <a:cs typeface="Calibri"/>
              </a:rPr>
              <a:t>enters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vena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cava</a:t>
            </a:r>
            <a:r>
              <a:rPr sz="3200" b="1" spc="-20" dirty="0">
                <a:latin typeface="Calibri"/>
                <a:cs typeface="Calibri"/>
              </a:rPr>
              <a:t> obliquely.</a:t>
            </a:r>
            <a:endParaRPr sz="3200">
              <a:latin typeface="Calibri"/>
              <a:cs typeface="Calibri"/>
            </a:endParaRPr>
          </a:p>
          <a:p>
            <a:pPr marL="241300" marR="385445" indent="-229235">
              <a:lnSpc>
                <a:spcPts val="3460"/>
              </a:lnSpc>
              <a:spcBef>
                <a:spcPts val="1050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b="1" dirty="0">
                <a:latin typeface="Calibri"/>
                <a:cs typeface="Calibri"/>
              </a:rPr>
              <a:t>Secondary </a:t>
            </a:r>
            <a:r>
              <a:rPr sz="3200" b="1" spc="-15" dirty="0">
                <a:latin typeface="Calibri"/>
                <a:cs typeface="Calibri"/>
              </a:rPr>
              <a:t>form </a:t>
            </a:r>
            <a:r>
              <a:rPr sz="3200" b="1" spc="-5" dirty="0">
                <a:latin typeface="Calibri"/>
                <a:cs typeface="Calibri"/>
              </a:rPr>
              <a:t>occurs </a:t>
            </a:r>
            <a:r>
              <a:rPr sz="3200" b="1" dirty="0">
                <a:latin typeface="Calibri"/>
                <a:cs typeface="Calibri"/>
              </a:rPr>
              <a:t>due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pressure </a:t>
            </a:r>
            <a:r>
              <a:rPr sz="3200" b="1" dirty="0">
                <a:latin typeface="Calibri"/>
                <a:cs typeface="Calibri"/>
              </a:rPr>
              <a:t>on the </a:t>
            </a:r>
            <a:r>
              <a:rPr sz="3200" b="1" spc="-5" dirty="0">
                <a:latin typeface="Calibri"/>
                <a:cs typeface="Calibri"/>
              </a:rPr>
              <a:t>spermatic 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vein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by</a:t>
            </a:r>
            <a:r>
              <a:rPr sz="3200" b="1" spc="-15" dirty="0">
                <a:latin typeface="Calibri"/>
                <a:cs typeface="Calibri"/>
              </a:rPr>
              <a:t> enlarged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liver,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spleen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or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35" dirty="0">
                <a:latin typeface="Calibri"/>
                <a:cs typeface="Calibri"/>
              </a:rPr>
              <a:t>kidney.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It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commoner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7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middle-aged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people.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577976"/>
            <a:ext cx="10019665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41300" marR="5080" indent="-229235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241935" algn="l"/>
              </a:tabLst>
            </a:pPr>
            <a:r>
              <a:rPr sz="3200" spc="-5" dirty="0">
                <a:latin typeface="Calibri"/>
                <a:cs typeface="Calibri"/>
              </a:rPr>
              <a:t>The increased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blood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flow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makes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this </a:t>
            </a:r>
            <a:r>
              <a:rPr sz="3200" spc="-5" dirty="0">
                <a:latin typeface="Calibri"/>
                <a:cs typeface="Calibri"/>
              </a:rPr>
              <a:t>lesion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radiant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heat </a:t>
            </a:r>
            <a:r>
              <a:rPr sz="3200" spc="-5" dirty="0">
                <a:latin typeface="Calibri"/>
                <a:cs typeface="Calibri"/>
              </a:rPr>
              <a:t> device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increases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temperature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testicular</a:t>
            </a:r>
            <a:r>
              <a:rPr sz="3200" spc="-5" dirty="0">
                <a:latin typeface="Calibri"/>
                <a:cs typeface="Calibri"/>
              </a:rPr>
              <a:t> tubules,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inhibiting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normal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spermatogenesis.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5152" y="1987294"/>
            <a:ext cx="7164324" cy="4755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84175"/>
            <a:ext cx="10728325" cy="6646545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R="355600" algn="ctr">
              <a:lnSpc>
                <a:spcPct val="100000"/>
              </a:lnSpc>
              <a:spcBef>
                <a:spcPts val="1370"/>
              </a:spcBef>
            </a:pPr>
            <a:r>
              <a:rPr sz="4400" b="1" u="heavy" spc="-10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TERATOMA</a:t>
            </a:r>
            <a:endParaRPr sz="4400" b="1" dirty="0">
              <a:latin typeface="Calibri Light"/>
              <a:cs typeface="Calibri Light"/>
            </a:endParaRPr>
          </a:p>
          <a:p>
            <a:pPr marL="241300" marR="93980" indent="-229235">
              <a:lnSpc>
                <a:spcPct val="90000"/>
              </a:lnSpc>
              <a:spcBef>
                <a:spcPts val="1795"/>
              </a:spcBef>
              <a:buFont typeface="Arial MT"/>
              <a:buChar char="•"/>
              <a:tabLst>
                <a:tab pos="241935" algn="l"/>
              </a:tabLst>
            </a:pPr>
            <a:r>
              <a:rPr sz="4400" b="1" spc="-65" dirty="0">
                <a:latin typeface="Calibri"/>
                <a:cs typeface="Calibri"/>
              </a:rPr>
              <a:t>Teratomas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are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complex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tumours</a:t>
            </a:r>
            <a:r>
              <a:rPr sz="4400" b="1" spc="-2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composed </a:t>
            </a:r>
            <a:r>
              <a:rPr sz="4400" b="1" dirty="0">
                <a:latin typeface="Calibri"/>
                <a:cs typeface="Calibri"/>
              </a:rPr>
              <a:t> of </a:t>
            </a:r>
            <a:r>
              <a:rPr sz="4400" b="1" spc="-5" dirty="0">
                <a:latin typeface="Calibri"/>
                <a:cs typeface="Calibri"/>
              </a:rPr>
              <a:t>tissues derived </a:t>
            </a:r>
            <a:r>
              <a:rPr sz="4400" b="1" spc="-15" dirty="0">
                <a:latin typeface="Calibri"/>
                <a:cs typeface="Calibri"/>
              </a:rPr>
              <a:t>from more </a:t>
            </a:r>
            <a:r>
              <a:rPr sz="4400" b="1" spc="-5" dirty="0">
                <a:latin typeface="Calibri"/>
                <a:cs typeface="Calibri"/>
              </a:rPr>
              <a:t>than one </a:t>
            </a:r>
            <a:r>
              <a:rPr sz="4400" b="1" dirty="0">
                <a:latin typeface="Calibri"/>
                <a:cs typeface="Calibri"/>
              </a:rPr>
              <a:t>of the </a:t>
            </a:r>
            <a:r>
              <a:rPr sz="4400" b="1" spc="-980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three germ </a:t>
            </a:r>
            <a:r>
              <a:rPr sz="4400" b="1" spc="-5" dirty="0">
                <a:latin typeface="Calibri"/>
                <a:cs typeface="Calibri"/>
              </a:rPr>
              <a:t>cell </a:t>
            </a:r>
            <a:r>
              <a:rPr sz="4400" b="1" spc="-15" dirty="0">
                <a:latin typeface="Calibri"/>
                <a:cs typeface="Calibri"/>
              </a:rPr>
              <a:t>layers—endoderm, 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mesoderm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and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spc="-5" dirty="0">
                <a:latin typeface="Calibri"/>
                <a:cs typeface="Calibri"/>
              </a:rPr>
              <a:t>ectoderm.</a:t>
            </a:r>
            <a:endParaRPr sz="4400" dirty="0">
              <a:latin typeface="Calibri"/>
              <a:cs typeface="Calibri"/>
            </a:endParaRPr>
          </a:p>
          <a:p>
            <a:pPr marL="241300" marR="5080" indent="-229235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935" algn="l"/>
              </a:tabLst>
            </a:pPr>
            <a:r>
              <a:rPr sz="4400" b="1" spc="-45" dirty="0">
                <a:latin typeface="Calibri"/>
                <a:cs typeface="Calibri"/>
              </a:rPr>
              <a:t>Testicular</a:t>
            </a:r>
            <a:r>
              <a:rPr sz="4400" b="1" spc="-35" dirty="0">
                <a:latin typeface="Calibri"/>
                <a:cs typeface="Calibri"/>
              </a:rPr>
              <a:t> </a:t>
            </a:r>
            <a:r>
              <a:rPr sz="4400" b="1" spc="-30" dirty="0">
                <a:latin typeface="Calibri"/>
                <a:cs typeface="Calibri"/>
              </a:rPr>
              <a:t>teratomas </a:t>
            </a:r>
            <a:r>
              <a:rPr sz="4400" b="1" spc="-20" dirty="0">
                <a:latin typeface="Calibri"/>
                <a:cs typeface="Calibri"/>
              </a:rPr>
              <a:t>are</a:t>
            </a:r>
            <a:r>
              <a:rPr sz="4400" b="1" spc="-5" dirty="0">
                <a:latin typeface="Calibri"/>
                <a:cs typeface="Calibri"/>
              </a:rPr>
              <a:t> </a:t>
            </a:r>
            <a:r>
              <a:rPr sz="4400" b="1" spc="-15" dirty="0">
                <a:latin typeface="Calibri"/>
                <a:cs typeface="Calibri"/>
              </a:rPr>
              <a:t>more</a:t>
            </a:r>
            <a:r>
              <a:rPr sz="4400" b="1" spc="-5" dirty="0">
                <a:latin typeface="Calibri"/>
                <a:cs typeface="Calibri"/>
              </a:rPr>
              <a:t> common</a:t>
            </a:r>
            <a:r>
              <a:rPr sz="4400" b="1" spc="-3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in </a:t>
            </a:r>
            <a:r>
              <a:rPr sz="4400" b="1" spc="5" dirty="0">
                <a:latin typeface="Calibri"/>
                <a:cs typeface="Calibri"/>
              </a:rPr>
              <a:t> </a:t>
            </a:r>
            <a:r>
              <a:rPr sz="4400" b="1" spc="-20" dirty="0">
                <a:latin typeface="Calibri"/>
                <a:cs typeface="Calibri"/>
              </a:rPr>
              <a:t>infants </a:t>
            </a:r>
            <a:r>
              <a:rPr sz="4400" b="1" dirty="0">
                <a:latin typeface="Calibri"/>
                <a:cs typeface="Calibri"/>
              </a:rPr>
              <a:t>and </a:t>
            </a:r>
            <a:r>
              <a:rPr sz="4400" b="1" spc="-10" dirty="0">
                <a:latin typeface="Calibri"/>
                <a:cs typeface="Calibri"/>
              </a:rPr>
              <a:t>children </a:t>
            </a:r>
            <a:r>
              <a:rPr sz="4400" b="1" dirty="0">
                <a:latin typeface="Calibri"/>
                <a:cs typeface="Calibri"/>
              </a:rPr>
              <a:t>and </a:t>
            </a:r>
            <a:r>
              <a:rPr sz="4400" b="1" spc="-15" dirty="0">
                <a:latin typeface="Calibri"/>
                <a:cs typeface="Calibri"/>
              </a:rPr>
              <a:t>constitute </a:t>
            </a:r>
            <a:r>
              <a:rPr sz="4400" b="1" dirty="0">
                <a:latin typeface="Calibri"/>
                <a:cs typeface="Calibri"/>
              </a:rPr>
              <a:t>about </a:t>
            </a:r>
            <a:r>
              <a:rPr sz="4400" b="1" spc="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40% </a:t>
            </a:r>
            <a:r>
              <a:rPr sz="4400" b="1" spc="-10" dirty="0">
                <a:latin typeface="Calibri"/>
                <a:cs typeface="Calibri"/>
              </a:rPr>
              <a:t>of </a:t>
            </a:r>
            <a:r>
              <a:rPr sz="4400" b="1" spc="-15" dirty="0">
                <a:latin typeface="Calibri"/>
                <a:cs typeface="Calibri"/>
              </a:rPr>
              <a:t>testicular </a:t>
            </a:r>
            <a:r>
              <a:rPr sz="4400" b="1" spc="-10" dirty="0">
                <a:latin typeface="Calibri"/>
                <a:cs typeface="Calibri"/>
              </a:rPr>
              <a:t>tumours </a:t>
            </a:r>
            <a:r>
              <a:rPr sz="4400" b="1" dirty="0">
                <a:latin typeface="Calibri"/>
                <a:cs typeface="Calibri"/>
              </a:rPr>
              <a:t>in </a:t>
            </a:r>
            <a:r>
              <a:rPr sz="4400" b="1" spc="-20" dirty="0">
                <a:latin typeface="Calibri"/>
                <a:cs typeface="Calibri"/>
              </a:rPr>
              <a:t>infants, </a:t>
            </a:r>
            <a:r>
              <a:rPr sz="4400" b="1" spc="-10" dirty="0">
                <a:latin typeface="Calibri"/>
                <a:cs typeface="Calibri"/>
              </a:rPr>
              <a:t>whereas </a:t>
            </a:r>
            <a:r>
              <a:rPr sz="4400" b="1" spc="-98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in </a:t>
            </a:r>
            <a:r>
              <a:rPr sz="4400" b="1" spc="-5" dirty="0">
                <a:latin typeface="Calibri"/>
                <a:cs typeface="Calibri"/>
              </a:rPr>
              <a:t>adults </a:t>
            </a:r>
            <a:r>
              <a:rPr sz="4400" b="1" spc="-10" dirty="0">
                <a:latin typeface="Calibri"/>
                <a:cs typeface="Calibri"/>
              </a:rPr>
              <a:t>they </a:t>
            </a:r>
            <a:r>
              <a:rPr sz="4400" b="1" spc="-5" dirty="0">
                <a:latin typeface="Calibri"/>
                <a:cs typeface="Calibri"/>
              </a:rPr>
              <a:t>comprise </a:t>
            </a:r>
            <a:r>
              <a:rPr sz="4400" b="1" dirty="0">
                <a:latin typeface="Calibri"/>
                <a:cs typeface="Calibri"/>
              </a:rPr>
              <a:t>5% of </a:t>
            </a:r>
            <a:r>
              <a:rPr sz="4400" b="1" spc="-5" dirty="0">
                <a:latin typeface="Calibri"/>
                <a:cs typeface="Calibri"/>
              </a:rPr>
              <a:t>all </a:t>
            </a:r>
            <a:r>
              <a:rPr sz="4400" b="1" spc="-15" dirty="0">
                <a:latin typeface="Calibri"/>
                <a:cs typeface="Calibri"/>
              </a:rPr>
              <a:t>germ </a:t>
            </a:r>
            <a:r>
              <a:rPr sz="4400" b="1" spc="-5" dirty="0">
                <a:latin typeface="Calibri"/>
                <a:cs typeface="Calibri"/>
              </a:rPr>
              <a:t>cell </a:t>
            </a:r>
            <a:r>
              <a:rPr sz="4400" b="1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tumours.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3554" y="119634"/>
            <a:ext cx="10083165" cy="65030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575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b="1" spc="-55" dirty="0">
                <a:latin typeface="Calibri"/>
                <a:cs typeface="Calibri"/>
              </a:rPr>
              <a:t>However,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teratomas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are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found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combination </a:t>
            </a:r>
            <a:r>
              <a:rPr sz="4000" b="1" spc="-5" dirty="0">
                <a:latin typeface="Calibri"/>
                <a:cs typeface="Calibri"/>
              </a:rPr>
              <a:t> with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other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germ</a:t>
            </a:r>
            <a:r>
              <a:rPr sz="4000" b="1" spc="-5" dirty="0">
                <a:latin typeface="Calibri"/>
                <a:cs typeface="Calibri"/>
              </a:rPr>
              <a:t> cell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tumours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(most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commonly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with embryonal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carcinoma)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about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45%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of 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mixed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germ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cell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tumours.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About half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the 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teratomas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have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elevated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hCG</a:t>
            </a:r>
            <a:r>
              <a:rPr sz="4000" b="1" spc="-5" dirty="0">
                <a:latin typeface="Calibri"/>
                <a:cs typeface="Calibri"/>
              </a:rPr>
              <a:t> or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AFP </a:t>
            </a:r>
            <a:r>
              <a:rPr sz="4000" b="1" spc="-15" dirty="0">
                <a:latin typeface="Calibri"/>
                <a:cs typeface="Calibri"/>
              </a:rPr>
              <a:t>levels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or 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both.</a:t>
            </a:r>
            <a:endParaRPr sz="4000">
              <a:latin typeface="Calibri"/>
              <a:cs typeface="Calibri"/>
            </a:endParaRPr>
          </a:p>
          <a:p>
            <a:pPr marL="666750" algn="ctr">
              <a:lnSpc>
                <a:spcPct val="100000"/>
              </a:lnSpc>
              <a:spcBef>
                <a:spcPts val="515"/>
              </a:spcBef>
            </a:pPr>
            <a:r>
              <a:rPr sz="4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MORPHOLOGY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ts val="4560"/>
              </a:lnSpc>
              <a:spcBef>
                <a:spcPts val="530"/>
              </a:spcBef>
            </a:pPr>
            <a:r>
              <a:rPr sz="4000" b="1" spc="-45" dirty="0">
                <a:latin typeface="Calibri"/>
                <a:cs typeface="Calibri"/>
              </a:rPr>
              <a:t>Testicular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teratomas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are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classified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into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3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types:</a:t>
            </a:r>
            <a:endParaRPr sz="4000">
              <a:latin typeface="Calibri"/>
              <a:cs typeface="Calibri"/>
            </a:endParaRPr>
          </a:p>
          <a:p>
            <a:pPr marL="518795" indent="-506730">
              <a:lnSpc>
                <a:spcPts val="4320"/>
              </a:lnSpc>
              <a:buAutoNum type="arabicPeriod"/>
              <a:tabLst>
                <a:tab pos="519430" algn="l"/>
              </a:tabLst>
            </a:pPr>
            <a:r>
              <a:rPr sz="4000" b="1" spc="-20" dirty="0">
                <a:latin typeface="Calibri"/>
                <a:cs typeface="Calibri"/>
              </a:rPr>
              <a:t>Mature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(diﬀerentiated)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35" dirty="0">
                <a:latin typeface="Calibri"/>
                <a:cs typeface="Calibri"/>
              </a:rPr>
              <a:t>teratoma</a:t>
            </a:r>
            <a:endParaRPr sz="4000">
              <a:latin typeface="Calibri"/>
              <a:cs typeface="Calibri"/>
            </a:endParaRPr>
          </a:p>
          <a:p>
            <a:pPr marL="518159" indent="-506095">
              <a:lnSpc>
                <a:spcPts val="4560"/>
              </a:lnSpc>
              <a:buAutoNum type="arabicPeriod"/>
              <a:tabLst>
                <a:tab pos="518795" algn="l"/>
              </a:tabLst>
            </a:pPr>
            <a:r>
              <a:rPr sz="4000" b="1" spc="-15" dirty="0">
                <a:latin typeface="Calibri"/>
                <a:cs typeface="Calibri"/>
              </a:rPr>
              <a:t>Immature </a:t>
            </a:r>
            <a:r>
              <a:rPr sz="4000" b="1" spc="-30" dirty="0">
                <a:latin typeface="Calibri"/>
                <a:cs typeface="Calibri"/>
              </a:rPr>
              <a:t>teratoma.</a:t>
            </a:r>
            <a:endParaRPr sz="4000">
              <a:latin typeface="Calibri"/>
              <a:cs typeface="Calibri"/>
            </a:endParaRPr>
          </a:p>
          <a:p>
            <a:pPr marL="518795" indent="-50673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519430" algn="l"/>
              </a:tabLst>
            </a:pPr>
            <a:r>
              <a:rPr sz="4000" b="1" spc="-70" dirty="0">
                <a:latin typeface="Calibri"/>
                <a:cs typeface="Calibri"/>
              </a:rPr>
              <a:t>Teratoma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with</a:t>
            </a:r>
            <a:r>
              <a:rPr sz="4000" b="1" spc="-1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malignant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transformation.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497882"/>
            <a:ext cx="10400030" cy="57061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795"/>
              </a:spcBef>
              <a:buSzPct val="97500"/>
              <a:buFont typeface="Wingdings"/>
              <a:buChar char=""/>
              <a:tabLst>
                <a:tab pos="466090" algn="l"/>
              </a:tabLst>
            </a:pPr>
            <a:r>
              <a:rPr sz="40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GROSSLY</a:t>
            </a:r>
            <a:r>
              <a:rPr sz="4800" b="1" spc="-55" dirty="0">
                <a:latin typeface="Calibri"/>
                <a:cs typeface="Calibri"/>
              </a:rPr>
              <a:t>,</a:t>
            </a:r>
            <a:endParaRPr sz="4800">
              <a:latin typeface="Calibri"/>
              <a:cs typeface="Calibri"/>
            </a:endParaRPr>
          </a:p>
          <a:p>
            <a:pPr marL="241300" marR="139065" indent="-228600">
              <a:lnSpc>
                <a:spcPts val="4320"/>
              </a:lnSpc>
              <a:spcBef>
                <a:spcPts val="1120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b="1" spc="-15" dirty="0">
                <a:latin typeface="Calibri"/>
                <a:cs typeface="Calibri"/>
              </a:rPr>
              <a:t>They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are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large,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grey-white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masses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enlarging</a:t>
            </a:r>
            <a:r>
              <a:rPr sz="4000" b="1" spc="2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the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involved</a:t>
            </a:r>
            <a:r>
              <a:rPr sz="4000" b="1" spc="-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testis.</a:t>
            </a:r>
            <a:endParaRPr sz="4000">
              <a:latin typeface="Calibri"/>
              <a:cs typeface="Calibri"/>
            </a:endParaRPr>
          </a:p>
          <a:p>
            <a:pPr marL="241300" marR="278130" indent="-228600">
              <a:lnSpc>
                <a:spcPct val="90000"/>
              </a:lnSpc>
              <a:spcBef>
                <a:spcPts val="944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/>
              <a:t>	</a:t>
            </a:r>
            <a:r>
              <a:rPr sz="4000" b="1" spc="-10" dirty="0">
                <a:latin typeface="Calibri"/>
                <a:cs typeface="Calibri"/>
              </a:rPr>
              <a:t>Cut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surface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shows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characteristic</a:t>
            </a:r>
            <a:r>
              <a:rPr sz="4000" b="1" spc="60" dirty="0">
                <a:latin typeface="Calibri"/>
                <a:cs typeface="Calibri"/>
              </a:rPr>
              <a:t> </a:t>
            </a:r>
            <a:r>
              <a:rPr sz="4000" b="1" spc="-30" dirty="0">
                <a:latin typeface="Calibri"/>
                <a:cs typeface="Calibri"/>
              </a:rPr>
              <a:t>variegated </a:t>
            </a:r>
            <a:r>
              <a:rPr sz="4000" b="1" spc="-2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appearance—grey-white</a:t>
            </a:r>
            <a:r>
              <a:rPr sz="4000" b="1" spc="5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solid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areas,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cystic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and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honey-combed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areas,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and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foci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of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cartilage</a:t>
            </a:r>
            <a:r>
              <a:rPr sz="4000" b="1" spc="4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and 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bone.</a:t>
            </a:r>
            <a:endParaRPr sz="4000">
              <a:latin typeface="Calibri"/>
              <a:cs typeface="Calibri"/>
            </a:endParaRPr>
          </a:p>
          <a:p>
            <a:pPr marL="241300" marR="5080" indent="-228600">
              <a:lnSpc>
                <a:spcPct val="103499"/>
              </a:lnSpc>
              <a:spcBef>
                <a:spcPts val="350"/>
              </a:spcBef>
              <a:buFont typeface="Arial MT"/>
              <a:buChar char="•"/>
              <a:tabLst>
                <a:tab pos="241300" algn="l"/>
              </a:tabLst>
            </a:pPr>
            <a:r>
              <a:rPr sz="4000" b="1" spc="-10" dirty="0">
                <a:latin typeface="Calibri"/>
                <a:cs typeface="Calibri"/>
              </a:rPr>
              <a:t>Dermoid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tumours</a:t>
            </a:r>
            <a:r>
              <a:rPr sz="4000" b="1" spc="20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commonly</a:t>
            </a:r>
            <a:r>
              <a:rPr sz="4000" b="1" spc="30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seen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the</a:t>
            </a:r>
            <a:r>
              <a:rPr sz="4000" b="1" spc="5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ovaries </a:t>
            </a:r>
            <a:r>
              <a:rPr sz="4000" b="1" spc="-890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are</a:t>
            </a:r>
            <a:r>
              <a:rPr sz="4000" b="1" spc="-5" dirty="0">
                <a:latin typeface="Calibri"/>
                <a:cs typeface="Calibri"/>
              </a:rPr>
              <a:t> </a:t>
            </a:r>
            <a:r>
              <a:rPr sz="4000" b="1" spc="-40" dirty="0">
                <a:latin typeface="Calibri"/>
                <a:cs typeface="Calibri"/>
              </a:rPr>
              <a:t>rare</a:t>
            </a:r>
            <a:r>
              <a:rPr sz="4000" b="1" spc="15" dirty="0">
                <a:latin typeface="Calibri"/>
                <a:cs typeface="Calibri"/>
              </a:rPr>
              <a:t> </a:t>
            </a:r>
            <a:r>
              <a:rPr sz="4000" b="1" spc="-5" dirty="0">
                <a:latin typeface="Calibri"/>
                <a:cs typeface="Calibri"/>
              </a:rPr>
              <a:t>in</a:t>
            </a:r>
            <a:r>
              <a:rPr sz="4000" b="1" dirty="0">
                <a:latin typeface="Calibri"/>
                <a:cs typeface="Calibri"/>
              </a:rPr>
              <a:t> </a:t>
            </a:r>
            <a:r>
              <a:rPr sz="4000" b="1" spc="-15" dirty="0">
                <a:latin typeface="Calibri"/>
                <a:cs typeface="Calibri"/>
              </a:rPr>
              <a:t>testicular</a:t>
            </a:r>
            <a:r>
              <a:rPr sz="4000" b="1" spc="35" dirty="0">
                <a:latin typeface="Calibri"/>
                <a:cs typeface="Calibri"/>
              </a:rPr>
              <a:t> </a:t>
            </a:r>
            <a:r>
              <a:rPr sz="4000" b="1" spc="-25" dirty="0">
                <a:latin typeface="Calibri"/>
                <a:cs typeface="Calibri"/>
              </a:rPr>
              <a:t>teratomas.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5012" y="0"/>
            <a:ext cx="10170795" cy="695388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21005" indent="-408940">
              <a:lnSpc>
                <a:spcPct val="100000"/>
              </a:lnSpc>
              <a:spcBef>
                <a:spcPts val="665"/>
              </a:spcBef>
              <a:buSzPct val="97222"/>
              <a:buFont typeface="Wingdings"/>
              <a:buChar char=""/>
              <a:tabLst>
                <a:tab pos="421640" algn="l"/>
              </a:tabLst>
            </a:pPr>
            <a:r>
              <a:rPr sz="3600" b="1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MICROSCOPICALLY</a:t>
            </a:r>
            <a:r>
              <a:rPr sz="3600" b="1" spc="-55" dirty="0">
                <a:latin typeface="Calibri"/>
                <a:cs typeface="Calibri"/>
              </a:rPr>
              <a:t>,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05"/>
              </a:lnSpc>
              <a:spcBef>
                <a:spcPts val="570"/>
              </a:spcBef>
            </a:pP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three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categories</a:t>
            </a:r>
            <a:r>
              <a:rPr sz="3600" b="1" spc="2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 </a:t>
            </a:r>
            <a:r>
              <a:rPr sz="3600" b="1" spc="-25" dirty="0">
                <a:latin typeface="Calibri"/>
                <a:cs typeface="Calibri"/>
              </a:rPr>
              <a:t>teratomas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show </a:t>
            </a:r>
            <a:r>
              <a:rPr sz="3600" b="1" spc="-20" dirty="0">
                <a:latin typeface="Calibri"/>
                <a:cs typeface="Calibri"/>
              </a:rPr>
              <a:t>diﬀerent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3890"/>
              </a:lnSpc>
            </a:pPr>
            <a:r>
              <a:rPr sz="3600" b="1" spc="-10" dirty="0">
                <a:latin typeface="Calibri"/>
                <a:cs typeface="Calibri"/>
              </a:rPr>
              <a:t>appearances: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ts val="4105"/>
              </a:lnSpc>
            </a:pPr>
            <a:r>
              <a:rPr sz="3600" b="1" dirty="0">
                <a:latin typeface="Calibri"/>
                <a:cs typeface="Calibri"/>
              </a:rPr>
              <a:t>1.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Mature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(diﬀerentiated)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teratoma</a:t>
            </a:r>
            <a:endParaRPr sz="3600">
              <a:latin typeface="Calibri"/>
              <a:cs typeface="Calibri"/>
            </a:endParaRPr>
          </a:p>
          <a:p>
            <a:pPr marL="240665" marR="26416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latin typeface="Calibri"/>
                <a:cs typeface="Calibri"/>
              </a:rPr>
              <a:t>It is </a:t>
            </a:r>
            <a:r>
              <a:rPr sz="3600" b="1" spc="-5" dirty="0">
                <a:latin typeface="Calibri"/>
                <a:cs typeface="Calibri"/>
              </a:rPr>
              <a:t>composed </a:t>
            </a:r>
            <a:r>
              <a:rPr sz="3600" b="1" dirty="0">
                <a:latin typeface="Calibri"/>
                <a:cs typeface="Calibri"/>
              </a:rPr>
              <a:t>of </a:t>
            </a:r>
            <a:r>
              <a:rPr sz="3600" b="1" spc="-5" dirty="0">
                <a:latin typeface="Calibri"/>
                <a:cs typeface="Calibri"/>
              </a:rPr>
              <a:t>disorderly </a:t>
            </a:r>
            <a:r>
              <a:rPr sz="3600" b="1" spc="-10" dirty="0">
                <a:latin typeface="Calibri"/>
                <a:cs typeface="Calibri"/>
              </a:rPr>
              <a:t>mixture </a:t>
            </a:r>
            <a:r>
              <a:rPr sz="3600" b="1" dirty="0">
                <a:latin typeface="Calibri"/>
                <a:cs typeface="Calibri"/>
              </a:rPr>
              <a:t>of a </a:t>
            </a:r>
            <a:r>
              <a:rPr sz="3600" b="1" spc="-10" dirty="0">
                <a:latin typeface="Calibri"/>
                <a:cs typeface="Calibri"/>
              </a:rPr>
              <a:t>variety </a:t>
            </a:r>
            <a:r>
              <a:rPr sz="3600" b="1" dirty="0">
                <a:latin typeface="Calibri"/>
                <a:cs typeface="Calibri"/>
              </a:rPr>
              <a:t>of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well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diﬀerentiated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structures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such as </a:t>
            </a:r>
            <a:r>
              <a:rPr sz="3600" b="1" spc="-10" dirty="0">
                <a:latin typeface="Calibri"/>
                <a:cs typeface="Calibri"/>
              </a:rPr>
              <a:t>cartilage, </a:t>
            </a:r>
            <a:r>
              <a:rPr sz="3600" b="1" spc="-5" dirty="0">
                <a:latin typeface="Calibri"/>
                <a:cs typeface="Calibri"/>
              </a:rPr>
              <a:t> smooth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muscle, </a:t>
            </a:r>
            <a:r>
              <a:rPr sz="3600" b="1" spc="-15" dirty="0">
                <a:latin typeface="Calibri"/>
                <a:cs typeface="Calibri"/>
              </a:rPr>
              <a:t>intestinal</a:t>
            </a:r>
            <a:r>
              <a:rPr sz="3600" b="1" dirty="0">
                <a:latin typeface="Calibri"/>
                <a:cs typeface="Calibri"/>
              </a:rPr>
              <a:t> and </a:t>
            </a:r>
            <a:r>
              <a:rPr sz="3600" b="1" spc="-20" dirty="0">
                <a:latin typeface="Calibri"/>
                <a:cs typeface="Calibri"/>
              </a:rPr>
              <a:t>respiratory </a:t>
            </a:r>
            <a:r>
              <a:rPr sz="3600" b="1" spc="-1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epithelium, mucus glands, </a:t>
            </a:r>
            <a:r>
              <a:rPr sz="3600" b="1" spc="-15" dirty="0">
                <a:latin typeface="Calibri"/>
                <a:cs typeface="Calibri"/>
              </a:rPr>
              <a:t>cysts </a:t>
            </a:r>
            <a:r>
              <a:rPr sz="3600" b="1" dirty="0">
                <a:latin typeface="Calibri"/>
                <a:cs typeface="Calibri"/>
              </a:rPr>
              <a:t>lined </a:t>
            </a:r>
            <a:r>
              <a:rPr sz="3600" b="1" spc="-10" dirty="0">
                <a:latin typeface="Calibri"/>
                <a:cs typeface="Calibri"/>
              </a:rPr>
              <a:t>by </a:t>
            </a:r>
            <a:r>
              <a:rPr sz="3600" b="1" dirty="0">
                <a:latin typeface="Calibri"/>
                <a:cs typeface="Calibri"/>
              </a:rPr>
              <a:t>squamous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transitional</a:t>
            </a:r>
            <a:r>
              <a:rPr sz="3600" b="1" spc="-5" dirty="0">
                <a:latin typeface="Calibri"/>
                <a:cs typeface="Calibri"/>
              </a:rPr>
              <a:t> epithelium,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neural</a:t>
            </a:r>
            <a:r>
              <a:rPr sz="3600" b="1" dirty="0">
                <a:latin typeface="Calibri"/>
                <a:cs typeface="Calibri"/>
              </a:rPr>
              <a:t> tissue,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fat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bone.</a:t>
            </a:r>
            <a:endParaRPr sz="3600">
              <a:latin typeface="Calibri"/>
              <a:cs typeface="Calibri"/>
            </a:endParaRPr>
          </a:p>
          <a:p>
            <a:pPr marL="240665" marR="5080" indent="-228600">
              <a:lnSpc>
                <a:spcPts val="3890"/>
              </a:lnSpc>
              <a:spcBef>
                <a:spcPts val="107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This</a:t>
            </a:r>
            <a:r>
              <a:rPr sz="3600" b="1" dirty="0">
                <a:latin typeface="Calibri"/>
                <a:cs typeface="Calibri"/>
              </a:rPr>
              <a:t> type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of </a:t>
            </a:r>
            <a:r>
              <a:rPr sz="3600" b="1" spc="-15" dirty="0">
                <a:latin typeface="Calibri"/>
                <a:cs typeface="Calibri"/>
              </a:rPr>
              <a:t>mature</a:t>
            </a:r>
            <a:r>
              <a:rPr sz="3600" b="1" spc="-10" dirty="0">
                <a:latin typeface="Calibri"/>
                <a:cs typeface="Calibri"/>
              </a:rPr>
              <a:t> or </a:t>
            </a:r>
            <a:r>
              <a:rPr sz="3600" b="1" spc="-20" dirty="0">
                <a:latin typeface="Calibri"/>
                <a:cs typeface="Calibri"/>
              </a:rPr>
              <a:t>diﬀerentiated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teratoma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is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the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most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common,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seen </a:t>
            </a:r>
            <a:r>
              <a:rPr sz="3600" b="1" spc="-15" dirty="0">
                <a:latin typeface="Calibri"/>
                <a:cs typeface="Calibri"/>
              </a:rPr>
              <a:t>more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frequently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in</a:t>
            </a:r>
            <a:r>
              <a:rPr sz="3600" b="1" spc="1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infants</a:t>
            </a:r>
            <a:r>
              <a:rPr sz="3600" b="1" spc="1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children </a:t>
            </a:r>
            <a:r>
              <a:rPr sz="3600" b="1" dirty="0">
                <a:latin typeface="Calibri"/>
                <a:cs typeface="Calibri"/>
              </a:rPr>
              <a:t>and has </a:t>
            </a:r>
            <a:r>
              <a:rPr sz="3600" b="1" spc="-30" dirty="0">
                <a:latin typeface="Calibri"/>
                <a:cs typeface="Calibri"/>
              </a:rPr>
              <a:t>favorable</a:t>
            </a:r>
            <a:r>
              <a:rPr sz="3600" b="1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prognosis.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041" y="436829"/>
            <a:ext cx="10343515" cy="60210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1300" marR="1111250" indent="-228600" algn="just">
              <a:lnSpc>
                <a:spcPts val="3890"/>
              </a:lnSpc>
              <a:spcBef>
                <a:spcPts val="59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dirty="0">
                <a:latin typeface="Calibri"/>
                <a:cs typeface="Calibri"/>
              </a:rPr>
              <a:t>It is </a:t>
            </a:r>
            <a:r>
              <a:rPr sz="3600" b="1" spc="-5" dirty="0">
                <a:latin typeface="Calibri"/>
                <a:cs typeface="Calibri"/>
              </a:rPr>
              <a:t>believed </a:t>
            </a:r>
            <a:r>
              <a:rPr sz="3600" b="1" spc="-15" dirty="0">
                <a:latin typeface="Calibri"/>
                <a:cs typeface="Calibri"/>
              </a:rPr>
              <a:t>that </a:t>
            </a:r>
            <a:r>
              <a:rPr sz="3600" b="1" i="1" dirty="0">
                <a:latin typeface="Calibri"/>
                <a:cs typeface="Calibri"/>
              </a:rPr>
              <a:t>all </a:t>
            </a:r>
            <a:r>
              <a:rPr sz="3600" b="1" i="1" spc="-10" dirty="0">
                <a:latin typeface="Calibri"/>
                <a:cs typeface="Calibri"/>
              </a:rPr>
              <a:t>testicular </a:t>
            </a:r>
            <a:r>
              <a:rPr sz="3600" b="1" i="1" spc="-15" dirty="0">
                <a:latin typeface="Calibri"/>
                <a:cs typeface="Calibri"/>
              </a:rPr>
              <a:t>teratomas </a:t>
            </a:r>
            <a:r>
              <a:rPr sz="3600" b="1" i="1" dirty="0">
                <a:latin typeface="Calibri"/>
                <a:cs typeface="Calibri"/>
              </a:rPr>
              <a:t>in the </a:t>
            </a:r>
            <a:r>
              <a:rPr sz="3600" b="1" i="1" spc="-800" dirty="0">
                <a:latin typeface="Calibri"/>
                <a:cs typeface="Calibri"/>
              </a:rPr>
              <a:t> </a:t>
            </a:r>
            <a:r>
              <a:rPr sz="3600" b="1" i="1" spc="-5" dirty="0">
                <a:latin typeface="Calibri"/>
                <a:cs typeface="Calibri"/>
              </a:rPr>
              <a:t>adults</a:t>
            </a:r>
            <a:r>
              <a:rPr sz="3600" b="1" i="1" spc="5" dirty="0">
                <a:latin typeface="Calibri"/>
                <a:cs typeface="Calibri"/>
              </a:rPr>
              <a:t> </a:t>
            </a:r>
            <a:r>
              <a:rPr sz="3600" b="1" i="1" dirty="0">
                <a:latin typeface="Calibri"/>
                <a:cs typeface="Calibri"/>
              </a:rPr>
              <a:t>are</a:t>
            </a:r>
            <a:r>
              <a:rPr sz="3600" b="1" i="1" spc="-15" dirty="0">
                <a:latin typeface="Calibri"/>
                <a:cs typeface="Calibri"/>
              </a:rPr>
              <a:t> </a:t>
            </a:r>
            <a:r>
              <a:rPr sz="3600" b="1" i="1" spc="-10" dirty="0">
                <a:latin typeface="Calibri"/>
                <a:cs typeface="Calibri"/>
              </a:rPr>
              <a:t>malignant.</a:t>
            </a:r>
            <a:endParaRPr sz="3600">
              <a:latin typeface="Calibri"/>
              <a:cs typeface="Calibri"/>
            </a:endParaRPr>
          </a:p>
          <a:p>
            <a:pPr marL="116205" algn="just">
              <a:lnSpc>
                <a:spcPct val="100000"/>
              </a:lnSpc>
              <a:spcBef>
                <a:spcPts val="505"/>
              </a:spcBef>
            </a:pPr>
            <a:r>
              <a:rPr sz="3600" b="1" dirty="0">
                <a:latin typeface="Calibri"/>
                <a:cs typeface="Calibri"/>
              </a:rPr>
              <a:t>2.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Immature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teratoma</a:t>
            </a:r>
            <a:endParaRPr sz="3600">
              <a:latin typeface="Calibri"/>
              <a:cs typeface="Calibri"/>
            </a:endParaRPr>
          </a:p>
          <a:p>
            <a:pPr marL="241300" marR="737870" indent="-228600" algn="just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345440" algn="l"/>
              </a:tabLst>
            </a:pPr>
            <a:r>
              <a:rPr dirty="0"/>
              <a:t>	</a:t>
            </a:r>
            <a:r>
              <a:rPr sz="3600" b="1" spc="-10" dirty="0">
                <a:latin typeface="Calibri"/>
                <a:cs typeface="Calibri"/>
              </a:rPr>
              <a:t>Immature </a:t>
            </a:r>
            <a:r>
              <a:rPr sz="3600" b="1" spc="-30" dirty="0">
                <a:latin typeface="Calibri"/>
                <a:cs typeface="Calibri"/>
              </a:rPr>
              <a:t>teratoma </a:t>
            </a:r>
            <a:r>
              <a:rPr sz="3600" b="1" dirty="0">
                <a:latin typeface="Calibri"/>
                <a:cs typeface="Calibri"/>
              </a:rPr>
              <a:t>is </a:t>
            </a:r>
            <a:r>
              <a:rPr sz="3600" b="1" spc="-5" dirty="0">
                <a:latin typeface="Calibri"/>
                <a:cs typeface="Calibri"/>
              </a:rPr>
              <a:t>composed </a:t>
            </a:r>
            <a:r>
              <a:rPr sz="3600" b="1" spc="-10" dirty="0">
                <a:latin typeface="Calibri"/>
                <a:cs typeface="Calibri"/>
              </a:rPr>
              <a:t>of incompletely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diﬀerentiated </a:t>
            </a:r>
            <a:r>
              <a:rPr sz="3600" b="1" dirty="0">
                <a:latin typeface="Calibri"/>
                <a:cs typeface="Calibri"/>
              </a:rPr>
              <a:t>and </a:t>
            </a:r>
            <a:r>
              <a:rPr sz="3600" b="1" spc="-5" dirty="0">
                <a:latin typeface="Calibri"/>
                <a:cs typeface="Calibri"/>
              </a:rPr>
              <a:t>primitive </a:t>
            </a:r>
            <a:r>
              <a:rPr sz="3600" b="1" dirty="0">
                <a:latin typeface="Calibri"/>
                <a:cs typeface="Calibri"/>
              </a:rPr>
              <a:t>or </a:t>
            </a:r>
            <a:r>
              <a:rPr sz="3600" b="1" spc="-10" dirty="0">
                <a:latin typeface="Calibri"/>
                <a:cs typeface="Calibri"/>
              </a:rPr>
              <a:t>embryonic </a:t>
            </a:r>
            <a:r>
              <a:rPr sz="3600" b="1" dirty="0">
                <a:latin typeface="Calibri"/>
                <a:cs typeface="Calibri"/>
              </a:rPr>
              <a:t>tissues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along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with some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mature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elements.</a:t>
            </a:r>
            <a:endParaRPr sz="36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spc="-5" dirty="0">
                <a:latin typeface="Calibri"/>
                <a:cs typeface="Calibri"/>
              </a:rPr>
              <a:t>Primitive </a:t>
            </a:r>
            <a:r>
              <a:rPr sz="3600" b="1" dirty="0">
                <a:latin typeface="Calibri"/>
                <a:cs typeface="Calibri"/>
              </a:rPr>
              <a:t>or </a:t>
            </a:r>
            <a:r>
              <a:rPr sz="3600" b="1" spc="-5" dirty="0">
                <a:latin typeface="Calibri"/>
                <a:cs typeface="Calibri"/>
              </a:rPr>
              <a:t>embryonic </a:t>
            </a:r>
            <a:r>
              <a:rPr sz="3600" b="1" dirty="0">
                <a:latin typeface="Calibri"/>
                <a:cs typeface="Calibri"/>
              </a:rPr>
              <a:t>tissue </a:t>
            </a:r>
            <a:r>
              <a:rPr sz="3600" b="1" spc="-5" dirty="0">
                <a:latin typeface="Calibri"/>
                <a:cs typeface="Calibri"/>
              </a:rPr>
              <a:t>commonly </a:t>
            </a:r>
            <a:r>
              <a:rPr sz="3600" b="1" spc="-15" dirty="0">
                <a:latin typeface="Calibri"/>
                <a:cs typeface="Calibri"/>
              </a:rPr>
              <a:t>present are 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poorly-formed</a:t>
            </a:r>
            <a:r>
              <a:rPr sz="3600" b="1" spc="11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cartilage,</a:t>
            </a:r>
            <a:r>
              <a:rPr sz="3600" b="1" spc="10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mesenchyme,</a:t>
            </a:r>
            <a:r>
              <a:rPr sz="3600" b="1" spc="9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neural 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tissues,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abortive </a:t>
            </a:r>
            <a:r>
              <a:rPr sz="3600" b="1" spc="-20" dirty="0">
                <a:latin typeface="Calibri"/>
                <a:cs typeface="Calibri"/>
              </a:rPr>
              <a:t>eye,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intestinal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and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respiratory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tissue </a:t>
            </a:r>
            <a:r>
              <a:rPr sz="3600" b="1" spc="-8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elements</a:t>
            </a:r>
            <a:r>
              <a:rPr sz="3600" b="1" spc="-5" dirty="0">
                <a:latin typeface="Calibri"/>
                <a:cs typeface="Calibri"/>
              </a:rPr>
              <a:t> </a:t>
            </a:r>
            <a:r>
              <a:rPr sz="3600" b="1" spc="-25" dirty="0">
                <a:latin typeface="Calibri"/>
                <a:cs typeface="Calibri"/>
              </a:rPr>
              <a:t>etc.</a:t>
            </a:r>
            <a:endParaRPr sz="3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1300" algn="l"/>
              </a:tabLst>
            </a:pPr>
            <a:r>
              <a:rPr sz="3600" b="1" spc="-10" dirty="0">
                <a:latin typeface="Calibri"/>
                <a:cs typeface="Calibri"/>
              </a:rPr>
              <a:t>Mitoses</a:t>
            </a:r>
            <a:r>
              <a:rPr sz="3600" b="1" spc="5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are</a:t>
            </a:r>
            <a:r>
              <a:rPr sz="3600" b="1" spc="-3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usually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frequent.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575" y="0"/>
            <a:ext cx="11530330" cy="633539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4800" b="1" dirty="0">
                <a:latin typeface="Calibri"/>
                <a:cs typeface="Calibri"/>
              </a:rPr>
              <a:t>3.</a:t>
            </a:r>
            <a:r>
              <a:rPr sz="4800" b="1" spc="-15" dirty="0">
                <a:latin typeface="Calibri"/>
                <a:cs typeface="Calibri"/>
              </a:rPr>
              <a:t> </a:t>
            </a:r>
            <a:r>
              <a:rPr sz="4800" b="1" spc="-80" dirty="0">
                <a:latin typeface="Calibri"/>
                <a:cs typeface="Calibri"/>
              </a:rPr>
              <a:t>Teratoma</a:t>
            </a:r>
            <a:r>
              <a:rPr sz="4800" b="1" spc="-5" dirty="0">
                <a:latin typeface="Calibri"/>
                <a:cs typeface="Calibri"/>
              </a:rPr>
              <a:t> with</a:t>
            </a:r>
            <a:r>
              <a:rPr sz="4800" b="1" spc="-1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malignant</a:t>
            </a:r>
            <a:r>
              <a:rPr sz="4800" b="1" spc="-15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transformation</a:t>
            </a:r>
            <a:endParaRPr sz="4800">
              <a:latin typeface="Calibri"/>
              <a:cs typeface="Calibri"/>
            </a:endParaRPr>
          </a:p>
          <a:p>
            <a:pPr marL="241300" marR="5080" indent="-228600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4800" b="1" spc="-5" dirty="0">
                <a:latin typeface="Calibri"/>
                <a:cs typeface="Calibri"/>
              </a:rPr>
              <a:t>This</a:t>
            </a:r>
            <a:r>
              <a:rPr sz="4800" b="1" spc="-3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is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an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extremely</a:t>
            </a:r>
            <a:r>
              <a:rPr sz="4800" b="1" spc="-30" dirty="0">
                <a:latin typeface="Calibri"/>
                <a:cs typeface="Calibri"/>
              </a:rPr>
              <a:t> </a:t>
            </a:r>
            <a:r>
              <a:rPr sz="4800" b="1" spc="-40" dirty="0">
                <a:latin typeface="Calibri"/>
                <a:cs typeface="Calibri"/>
              </a:rPr>
              <a:t>rare</a:t>
            </a:r>
            <a:r>
              <a:rPr sz="4800" b="1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form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of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spc="-35" dirty="0">
                <a:latin typeface="Calibri"/>
                <a:cs typeface="Calibri"/>
              </a:rPr>
              <a:t>teratoma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in </a:t>
            </a:r>
            <a:r>
              <a:rPr sz="4800" b="1" spc="-1070" dirty="0">
                <a:latin typeface="Calibri"/>
                <a:cs typeface="Calibri"/>
              </a:rPr>
              <a:t> </a:t>
            </a:r>
            <a:r>
              <a:rPr sz="4800" b="1" spc="-5" dirty="0">
                <a:latin typeface="Calibri"/>
                <a:cs typeface="Calibri"/>
              </a:rPr>
              <a:t>which </a:t>
            </a:r>
            <a:r>
              <a:rPr sz="4800" b="1" spc="-10" dirty="0">
                <a:latin typeface="Calibri"/>
                <a:cs typeface="Calibri"/>
              </a:rPr>
              <a:t>one </a:t>
            </a:r>
            <a:r>
              <a:rPr sz="4800" b="1" dirty="0">
                <a:latin typeface="Calibri"/>
                <a:cs typeface="Calibri"/>
              </a:rPr>
              <a:t>or </a:t>
            </a:r>
            <a:r>
              <a:rPr sz="4800" b="1" spc="-20" dirty="0">
                <a:latin typeface="Calibri"/>
                <a:cs typeface="Calibri"/>
              </a:rPr>
              <a:t>more </a:t>
            </a:r>
            <a:r>
              <a:rPr sz="4800" b="1" dirty="0">
                <a:latin typeface="Calibri"/>
                <a:cs typeface="Calibri"/>
              </a:rPr>
              <a:t>of the tissue </a:t>
            </a:r>
            <a:r>
              <a:rPr sz="4800" b="1" spc="-15" dirty="0">
                <a:latin typeface="Calibri"/>
                <a:cs typeface="Calibri"/>
              </a:rPr>
              <a:t>elements </a:t>
            </a:r>
            <a:r>
              <a:rPr sz="4800" b="1" spc="-1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show</a:t>
            </a:r>
            <a:r>
              <a:rPr sz="4800" b="1" spc="-30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malignant</a:t>
            </a:r>
            <a:r>
              <a:rPr sz="4800" b="1" dirty="0">
                <a:latin typeface="Calibri"/>
                <a:cs typeface="Calibri"/>
              </a:rPr>
              <a:t> </a:t>
            </a:r>
            <a:r>
              <a:rPr sz="4800" b="1" spc="-20" dirty="0">
                <a:latin typeface="Calibri"/>
                <a:cs typeface="Calibri"/>
              </a:rPr>
              <a:t>transformation.</a:t>
            </a:r>
            <a:endParaRPr sz="4800">
              <a:latin typeface="Calibri"/>
              <a:cs typeface="Calibri"/>
            </a:endParaRPr>
          </a:p>
          <a:p>
            <a:pPr marL="241300" marR="6223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380365" algn="l"/>
              </a:tabLst>
            </a:pPr>
            <a:r>
              <a:rPr sz="4800" b="1" dirty="0">
                <a:latin typeface="Calibri"/>
                <a:cs typeface="Calibri"/>
              </a:rPr>
              <a:t>Such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spc="-10" dirty="0">
                <a:latin typeface="Calibri"/>
                <a:cs typeface="Calibri"/>
              </a:rPr>
              <a:t>malignant</a:t>
            </a:r>
            <a:r>
              <a:rPr sz="4800" b="1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change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resembles </a:t>
            </a:r>
            <a:r>
              <a:rPr sz="4800" b="1" spc="-10" dirty="0">
                <a:latin typeface="Calibri"/>
                <a:cs typeface="Calibri"/>
              </a:rPr>
              <a:t> morphologically </a:t>
            </a:r>
            <a:r>
              <a:rPr sz="4800" b="1" spc="-5" dirty="0">
                <a:latin typeface="Calibri"/>
                <a:cs typeface="Calibri"/>
              </a:rPr>
              <a:t>with typical malignancies </a:t>
            </a:r>
            <a:r>
              <a:rPr sz="4800" b="1" dirty="0">
                <a:latin typeface="Calibri"/>
                <a:cs typeface="Calibri"/>
              </a:rPr>
              <a:t>in </a:t>
            </a:r>
            <a:r>
              <a:rPr sz="4800" b="1" spc="-107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other </a:t>
            </a:r>
            <a:r>
              <a:rPr sz="4800" b="1" spc="-25" dirty="0">
                <a:latin typeface="Calibri"/>
                <a:cs typeface="Calibri"/>
              </a:rPr>
              <a:t>organs </a:t>
            </a:r>
            <a:r>
              <a:rPr sz="4800" b="1" dirty="0">
                <a:latin typeface="Calibri"/>
                <a:cs typeface="Calibri"/>
              </a:rPr>
              <a:t>and tissues and </a:t>
            </a:r>
            <a:r>
              <a:rPr sz="4800" b="1" spc="-5" dirty="0">
                <a:latin typeface="Calibri"/>
                <a:cs typeface="Calibri"/>
              </a:rPr>
              <a:t>commonly </a:t>
            </a:r>
            <a:r>
              <a:rPr sz="4800" b="1" dirty="0">
                <a:latin typeface="Calibri"/>
                <a:cs typeface="Calibri"/>
              </a:rPr>
              <a:t> includes </a:t>
            </a:r>
            <a:r>
              <a:rPr sz="4800" b="1" spc="-20" dirty="0">
                <a:latin typeface="Calibri"/>
                <a:cs typeface="Calibri"/>
              </a:rPr>
              <a:t>rhabdomyosarcoma, </a:t>
            </a:r>
            <a:r>
              <a:rPr sz="4800" b="1" dirty="0">
                <a:latin typeface="Calibri"/>
                <a:cs typeface="Calibri"/>
              </a:rPr>
              <a:t>squamous </a:t>
            </a:r>
            <a:r>
              <a:rPr sz="4800" b="1" spc="-10" dirty="0">
                <a:latin typeface="Calibri"/>
                <a:cs typeface="Calibri"/>
              </a:rPr>
              <a:t>cell </a:t>
            </a:r>
            <a:r>
              <a:rPr sz="4800" b="1" spc="-1075" dirty="0">
                <a:latin typeface="Calibri"/>
                <a:cs typeface="Calibri"/>
              </a:rPr>
              <a:t> </a:t>
            </a:r>
            <a:r>
              <a:rPr sz="4800" b="1" spc="-15" dirty="0">
                <a:latin typeface="Calibri"/>
                <a:cs typeface="Calibri"/>
              </a:rPr>
              <a:t>carcinoma</a:t>
            </a:r>
            <a:r>
              <a:rPr sz="4800" b="1" spc="15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and </a:t>
            </a:r>
            <a:r>
              <a:rPr sz="4800" b="1" spc="-15" dirty="0">
                <a:latin typeface="Calibri"/>
                <a:cs typeface="Calibri"/>
              </a:rPr>
              <a:t>adenocarcinoma.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9011" y="0"/>
            <a:ext cx="9601200" cy="6830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5220" y="1140078"/>
            <a:ext cx="10257790" cy="52724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62865" marR="865505" indent="-50800">
              <a:lnSpc>
                <a:spcPct val="9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Times New Roman"/>
                <a:cs typeface="Times New Roman"/>
              </a:rPr>
              <a:t>The testes have a tough fibrous outer </a:t>
            </a:r>
            <a:r>
              <a:rPr sz="3600" spc="-5" dirty="0">
                <a:latin typeface="Times New Roman"/>
                <a:cs typeface="Times New Roman"/>
              </a:rPr>
              <a:t>surface, </a:t>
            </a: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tunica </a:t>
            </a:r>
            <a:r>
              <a:rPr sz="3600" dirty="0">
                <a:latin typeface="Times New Roman"/>
                <a:cs typeface="Times New Roman"/>
              </a:rPr>
              <a:t>albuginea, that </a:t>
            </a:r>
            <a:r>
              <a:rPr sz="3600" spc="-5" dirty="0">
                <a:latin typeface="Times New Roman"/>
                <a:cs typeface="Times New Roman"/>
              </a:rPr>
              <a:t>thickens </a:t>
            </a:r>
            <a:r>
              <a:rPr sz="3600" dirty="0">
                <a:latin typeface="Times New Roman"/>
                <a:cs typeface="Times New Roman"/>
              </a:rPr>
              <a:t>into a </a:t>
            </a:r>
            <a:r>
              <a:rPr sz="3600" spc="-5" dirty="0">
                <a:latin typeface="Times New Roman"/>
                <a:cs typeface="Times New Roman"/>
              </a:rPr>
              <a:t>ridge </a:t>
            </a:r>
            <a:r>
              <a:rPr sz="3600" dirty="0">
                <a:latin typeface="Times New Roman"/>
                <a:cs typeface="Times New Roman"/>
              </a:rPr>
              <a:t>on its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internal,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posterior</a:t>
            </a:r>
            <a:r>
              <a:rPr sz="3600" dirty="0">
                <a:latin typeface="Times New Roman"/>
                <a:cs typeface="Times New Roman"/>
              </a:rPr>
              <a:t> aspect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as the </a:t>
            </a:r>
            <a:r>
              <a:rPr sz="3600" spc="-5" dirty="0">
                <a:latin typeface="Times New Roman"/>
                <a:cs typeface="Times New Roman"/>
              </a:rPr>
              <a:t>mediastinum</a:t>
            </a:r>
            <a:r>
              <a:rPr sz="3600" dirty="0">
                <a:latin typeface="Times New Roman"/>
                <a:cs typeface="Times New Roman"/>
              </a:rPr>
              <a:t> of the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testis.</a:t>
            </a:r>
            <a:endParaRPr sz="3600">
              <a:latin typeface="Times New Roman"/>
              <a:cs typeface="Times New Roman"/>
            </a:endParaRPr>
          </a:p>
          <a:p>
            <a:pPr marL="62865" marR="5080" indent="-508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spc="-5" dirty="0">
                <a:latin typeface="Times New Roman"/>
                <a:cs typeface="Times New Roman"/>
              </a:rPr>
              <a:t>From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this</a:t>
            </a:r>
            <a:r>
              <a:rPr sz="3600" spc="-5" dirty="0">
                <a:latin typeface="Times New Roman"/>
                <a:cs typeface="Times New Roman"/>
              </a:rPr>
              <a:t> internal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ridge, fibrous </a:t>
            </a:r>
            <a:r>
              <a:rPr sz="3600" dirty="0">
                <a:latin typeface="Times New Roman"/>
                <a:cs typeface="Times New Roman"/>
              </a:rPr>
              <a:t>septa </a:t>
            </a:r>
            <a:r>
              <a:rPr sz="3600" spc="-5" dirty="0">
                <a:latin typeface="Times New Roman"/>
                <a:cs typeface="Times New Roman"/>
              </a:rPr>
              <a:t>extend </a:t>
            </a:r>
            <a:r>
              <a:rPr sz="3600" dirty="0">
                <a:latin typeface="Times New Roman"/>
                <a:cs typeface="Times New Roman"/>
              </a:rPr>
              <a:t>inward 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between</a:t>
            </a:r>
            <a:r>
              <a:rPr sz="3600" dirty="0">
                <a:latin typeface="Times New Roman"/>
                <a:cs typeface="Times New Roman"/>
              </a:rPr>
              <a:t> lobules of </a:t>
            </a:r>
            <a:r>
              <a:rPr sz="3600" spc="-5" dirty="0">
                <a:latin typeface="Times New Roman"/>
                <a:cs typeface="Times New Roman"/>
              </a:rPr>
              <a:t>minute</a:t>
            </a:r>
            <a:r>
              <a:rPr sz="3600" dirty="0">
                <a:latin typeface="Times New Roman"/>
                <a:cs typeface="Times New Roman"/>
              </a:rPr>
              <a:t> but long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highly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coiled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seminiferous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tubules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in </a:t>
            </a:r>
            <a:r>
              <a:rPr sz="3600" spc="-5" dirty="0">
                <a:latin typeface="Times New Roman"/>
                <a:cs typeface="Times New Roman"/>
              </a:rPr>
              <a:t>which</a:t>
            </a:r>
            <a:r>
              <a:rPr sz="3600" spc="-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the</a:t>
            </a:r>
            <a:r>
              <a:rPr sz="3600" dirty="0">
                <a:latin typeface="Times New Roman"/>
                <a:cs typeface="Times New Roman"/>
              </a:rPr>
              <a:t> sperms are produced.</a:t>
            </a:r>
            <a:endParaRPr sz="3600">
              <a:latin typeface="Times New Roman"/>
              <a:cs typeface="Times New Roman"/>
            </a:endParaRPr>
          </a:p>
          <a:p>
            <a:pPr marL="62865" marR="611505" indent="-50800">
              <a:lnSpc>
                <a:spcPct val="90000"/>
              </a:lnSpc>
              <a:spcBef>
                <a:spcPts val="1000"/>
              </a:spcBef>
              <a:buFont typeface="Arial MT"/>
              <a:buChar char="•"/>
              <a:tabLst>
                <a:tab pos="355600" algn="l"/>
              </a:tabLst>
            </a:pPr>
            <a:r>
              <a:rPr sz="3600" dirty="0">
                <a:latin typeface="Times New Roman"/>
                <a:cs typeface="Times New Roman"/>
              </a:rPr>
              <a:t>The </a:t>
            </a:r>
            <a:r>
              <a:rPr sz="3600" spc="-10" dirty="0">
                <a:latin typeface="Times New Roman"/>
                <a:cs typeface="Times New Roman"/>
              </a:rPr>
              <a:t>seminiferous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tubules </a:t>
            </a:r>
            <a:r>
              <a:rPr sz="3600" dirty="0">
                <a:latin typeface="Times New Roman"/>
                <a:cs typeface="Times New Roman"/>
              </a:rPr>
              <a:t>are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joined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by </a:t>
            </a:r>
            <a:r>
              <a:rPr sz="3600" spc="-5" dirty="0">
                <a:latin typeface="Times New Roman"/>
                <a:cs typeface="Times New Roman"/>
              </a:rPr>
              <a:t>straight 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tubules </a:t>
            </a:r>
            <a:r>
              <a:rPr sz="3600" dirty="0">
                <a:latin typeface="Times New Roman"/>
                <a:cs typeface="Times New Roman"/>
              </a:rPr>
              <a:t>to the </a:t>
            </a:r>
            <a:r>
              <a:rPr sz="3600" spc="-5" dirty="0">
                <a:latin typeface="Times New Roman"/>
                <a:cs typeface="Times New Roman"/>
              </a:rPr>
              <a:t>rete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testis (L.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rete,</a:t>
            </a:r>
            <a:r>
              <a:rPr sz="3600" dirty="0">
                <a:latin typeface="Times New Roman"/>
                <a:cs typeface="Times New Roman"/>
              </a:rPr>
              <a:t> a net), a network </a:t>
            </a:r>
            <a:r>
              <a:rPr sz="3600" spc="-10" dirty="0">
                <a:latin typeface="Times New Roman"/>
                <a:cs typeface="Times New Roman"/>
              </a:rPr>
              <a:t>of </a:t>
            </a:r>
            <a:r>
              <a:rPr sz="3600" spc="-88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canals</a:t>
            </a:r>
            <a:r>
              <a:rPr sz="3600" dirty="0">
                <a:latin typeface="Times New Roman"/>
                <a:cs typeface="Times New Roman"/>
              </a:rPr>
              <a:t> in the</a:t>
            </a:r>
            <a:r>
              <a:rPr sz="3600" spc="-5" dirty="0">
                <a:latin typeface="Times New Roman"/>
                <a:cs typeface="Times New Roman"/>
              </a:rPr>
              <a:t> mediastinum</a:t>
            </a:r>
            <a:r>
              <a:rPr sz="3600" dirty="0">
                <a:latin typeface="Times New Roman"/>
                <a:cs typeface="Times New Roman"/>
              </a:rPr>
              <a:t> of the testis.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430784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Continued….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971800"/>
            <a:ext cx="11353800" cy="22159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  <a:t>Thank you </a:t>
            </a:r>
            <a:b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  <a:t>and</a:t>
            </a:r>
            <a:b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  <a:t>good </a:t>
            </a:r>
            <a: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  <a:t>luck</a:t>
            </a:r>
            <a:b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4800" b="1" u="none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</a:rPr>
              <a:t>Reference //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the materials cited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from a lecture on slide share by </a:t>
            </a:r>
            <a:r>
              <a:rPr lang="en-US" sz="2200" spc="-25" dirty="0" smtClean="0">
                <a:latin typeface="Calibri"/>
                <a:cs typeface="Calibri"/>
              </a:rPr>
              <a:t>NIRAV </a:t>
            </a:r>
            <a:r>
              <a:rPr lang="en-US" sz="2200" spc="-10" dirty="0">
                <a:latin typeface="Calibri"/>
                <a:cs typeface="Calibri"/>
              </a:rPr>
              <a:t>HITESH</a:t>
            </a:r>
            <a:r>
              <a:rPr lang="en-US" sz="2200" spc="-20" dirty="0">
                <a:latin typeface="Calibri"/>
                <a:cs typeface="Calibri"/>
              </a:rPr>
              <a:t> </a:t>
            </a:r>
            <a:r>
              <a:rPr lang="en-US" sz="2200" spc="-10" dirty="0">
                <a:latin typeface="Calibri"/>
                <a:cs typeface="Calibri"/>
              </a:rPr>
              <a:t>KUMAR</a:t>
            </a:r>
            <a:r>
              <a:rPr lang="en-US" sz="2200" spc="-30" dirty="0">
                <a:latin typeface="Calibri"/>
                <a:cs typeface="Calibri"/>
              </a:rPr>
              <a:t> </a:t>
            </a:r>
            <a:r>
              <a:rPr lang="en-US" sz="2200" spc="-20" dirty="0" smtClean="0">
                <a:latin typeface="Calibri"/>
                <a:cs typeface="Calibri"/>
              </a:rPr>
              <a:t>VALAND</a:t>
            </a:r>
            <a:endParaRPr lang="en-US" sz="2200" b="1" u="non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4911" y="178307"/>
            <a:ext cx="4705466" cy="65151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0619" y="178307"/>
            <a:ext cx="49911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244842"/>
            <a:ext cx="12075795" cy="614362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981710">
              <a:lnSpc>
                <a:spcPct val="100000"/>
              </a:lnSpc>
              <a:spcBef>
                <a:spcPts val="285"/>
              </a:spcBef>
            </a:pPr>
            <a:r>
              <a:rPr sz="1800" i="1" spc="-10" dirty="0">
                <a:latin typeface="Calibri"/>
                <a:cs typeface="Calibri"/>
              </a:rPr>
              <a:t>Continued….</a:t>
            </a:r>
            <a:endParaRPr sz="1800">
              <a:latin typeface="Calibri"/>
              <a:cs typeface="Calibri"/>
            </a:endParaRPr>
          </a:p>
          <a:p>
            <a:pPr marL="266700" marR="30480" indent="-228600">
              <a:lnSpc>
                <a:spcPct val="90000"/>
              </a:lnSpc>
              <a:spcBef>
                <a:spcPts val="760"/>
              </a:spcBef>
              <a:buFont typeface="Arial MT"/>
              <a:buChar char="•"/>
              <a:tabLst>
                <a:tab pos="266700" algn="l"/>
              </a:tabLst>
            </a:pPr>
            <a:r>
              <a:rPr sz="3400" spc="-10" dirty="0">
                <a:latin typeface="Times New Roman"/>
                <a:cs typeface="Times New Roman"/>
              </a:rPr>
              <a:t>During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its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development,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each testis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descends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from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posterior </a:t>
            </a:r>
            <a:r>
              <a:rPr sz="3400" dirty="0">
                <a:latin typeface="Times New Roman"/>
                <a:cs typeface="Times New Roman"/>
              </a:rPr>
              <a:t> abdominal</a:t>
            </a:r>
            <a:r>
              <a:rPr sz="3400" spc="-5" dirty="0">
                <a:latin typeface="Times New Roman"/>
                <a:cs typeface="Times New Roman"/>
              </a:rPr>
              <a:t> wall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to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scrotum,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carrying</a:t>
            </a:r>
            <a:r>
              <a:rPr sz="3400" spc="-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with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it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a</a:t>
            </a:r>
            <a:r>
              <a:rPr sz="3400" dirty="0">
                <a:latin typeface="Times New Roman"/>
                <a:cs typeface="Times New Roman"/>
              </a:rPr>
              <a:t> covering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layer </a:t>
            </a:r>
            <a:r>
              <a:rPr sz="3400" spc="-5" dirty="0">
                <a:latin typeface="Times New Roman"/>
                <a:cs typeface="Times New Roman"/>
              </a:rPr>
              <a:t>of 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peritoneum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which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forms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40" dirty="0">
                <a:latin typeface="Times New Roman"/>
                <a:cs typeface="Times New Roman"/>
              </a:rPr>
              <a:t> </a:t>
            </a:r>
            <a:r>
              <a:rPr sz="3400" i="1" dirty="0">
                <a:latin typeface="Times New Roman"/>
                <a:cs typeface="Times New Roman"/>
              </a:rPr>
              <a:t>tunica</a:t>
            </a:r>
            <a:r>
              <a:rPr sz="3400" i="1" spc="5" dirty="0">
                <a:latin typeface="Times New Roman"/>
                <a:cs typeface="Times New Roman"/>
              </a:rPr>
              <a:t> </a:t>
            </a:r>
            <a:r>
              <a:rPr sz="3400" i="1" dirty="0">
                <a:latin typeface="Times New Roman"/>
                <a:cs typeface="Times New Roman"/>
              </a:rPr>
              <a:t>vaginalis</a:t>
            </a:r>
            <a:r>
              <a:rPr sz="3400" dirty="0">
                <a:latin typeface="Times New Roman"/>
                <a:cs typeface="Times New Roman"/>
              </a:rPr>
              <a:t>, </a:t>
            </a:r>
            <a:r>
              <a:rPr sz="3400" spc="-5" dirty="0">
                <a:latin typeface="Times New Roman"/>
                <a:cs typeface="Times New Roman"/>
              </a:rPr>
              <a:t>a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closed </a:t>
            </a:r>
            <a:r>
              <a:rPr sz="3400" spc="-5" dirty="0">
                <a:latin typeface="Times New Roman"/>
                <a:cs typeface="Times New Roman"/>
              </a:rPr>
              <a:t>serous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cavity </a:t>
            </a:r>
            <a:r>
              <a:rPr sz="3400" spc="-83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around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testis.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Blood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vessels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and lymphatics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enter and</a:t>
            </a:r>
            <a:r>
              <a:rPr sz="3400" spc="-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leave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the 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testis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on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its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posterior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surface</a:t>
            </a:r>
            <a:r>
              <a:rPr sz="3400" spc="3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at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hilum,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which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is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not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covered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by </a:t>
            </a:r>
            <a:r>
              <a:rPr sz="3400" dirty="0">
                <a:latin typeface="Times New Roman"/>
                <a:cs typeface="Times New Roman"/>
              </a:rPr>
              <a:t> tunica vaginalis.</a:t>
            </a:r>
            <a:endParaRPr sz="3400">
              <a:latin typeface="Times New Roman"/>
              <a:cs typeface="Times New Roman"/>
            </a:endParaRPr>
          </a:p>
          <a:p>
            <a:pPr marL="266700" marR="231140" indent="-228600">
              <a:lnSpc>
                <a:spcPct val="90000"/>
              </a:lnSpc>
              <a:spcBef>
                <a:spcPts val="994"/>
              </a:spcBef>
              <a:buFont typeface="Arial MT"/>
              <a:buChar char="•"/>
              <a:tabLst>
                <a:tab pos="266700" algn="l"/>
              </a:tabLst>
            </a:pP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descent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from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abdominal </a:t>
            </a:r>
            <a:r>
              <a:rPr sz="3400" spc="-5" dirty="0">
                <a:latin typeface="Times New Roman"/>
                <a:cs typeface="Times New Roman"/>
              </a:rPr>
              <a:t>wall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starts</a:t>
            </a:r>
            <a:r>
              <a:rPr sz="3400" spc="2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by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25" dirty="0">
                <a:latin typeface="Times New Roman"/>
                <a:cs typeface="Times New Roman"/>
              </a:rPr>
              <a:t>7</a:t>
            </a:r>
            <a:r>
              <a:rPr sz="3375" spc="37" baseline="24691" dirty="0">
                <a:latin typeface="Times New Roman"/>
                <a:cs typeface="Times New Roman"/>
              </a:rPr>
              <a:t>th</a:t>
            </a:r>
            <a:r>
              <a:rPr sz="3375" spc="405" baseline="24691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week.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By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 </a:t>
            </a:r>
            <a:r>
              <a:rPr sz="3400" spc="-83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12th </a:t>
            </a:r>
            <a:r>
              <a:rPr sz="3400" spc="-5" dirty="0">
                <a:latin typeface="Times New Roman"/>
                <a:cs typeface="Times New Roman"/>
              </a:rPr>
              <a:t>week,</a:t>
            </a:r>
            <a:r>
              <a:rPr sz="3400" dirty="0">
                <a:latin typeface="Times New Roman"/>
                <a:cs typeface="Times New Roman"/>
              </a:rPr>
              <a:t> 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testis</a:t>
            </a:r>
            <a:r>
              <a:rPr sz="3400" spc="4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is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in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pelvis,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and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by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28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weeks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(7th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month), </a:t>
            </a:r>
            <a:r>
              <a:rPr sz="3400" spc="-83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it</a:t>
            </a:r>
            <a:r>
              <a:rPr sz="3400" dirty="0">
                <a:latin typeface="Times New Roman"/>
                <a:cs typeface="Times New Roman"/>
              </a:rPr>
              <a:t> lies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close</a:t>
            </a:r>
            <a:r>
              <a:rPr sz="34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to</a:t>
            </a:r>
            <a:r>
              <a:rPr sz="3400" spc="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developing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deep inguinal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ring.</a:t>
            </a:r>
            <a:r>
              <a:rPr sz="3400" spc="-5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testis</a:t>
            </a:r>
            <a:r>
              <a:rPr sz="3400" spc="1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begins 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to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pass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through</a:t>
            </a:r>
            <a:r>
              <a:rPr sz="3400" spc="-5" dirty="0">
                <a:latin typeface="Times New Roman"/>
                <a:cs typeface="Times New Roman"/>
              </a:rPr>
              <a:t> the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inguinal canal during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28th </a:t>
            </a:r>
            <a:r>
              <a:rPr sz="3400" spc="-10" dirty="0">
                <a:latin typeface="Times New Roman"/>
                <a:cs typeface="Times New Roman"/>
              </a:rPr>
              <a:t>week</a:t>
            </a:r>
            <a:r>
              <a:rPr sz="3400" spc="6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and</a:t>
            </a:r>
            <a:r>
              <a:rPr sz="3400" spc="1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takes </a:t>
            </a:r>
            <a:r>
              <a:rPr sz="3400" dirty="0">
                <a:latin typeface="Times New Roman"/>
                <a:cs typeface="Times New Roman"/>
              </a:rPr>
              <a:t> approximately </a:t>
            </a:r>
            <a:r>
              <a:rPr sz="3400" spc="-5" dirty="0">
                <a:latin typeface="Times New Roman"/>
                <a:cs typeface="Times New Roman"/>
              </a:rPr>
              <a:t>3 </a:t>
            </a:r>
            <a:r>
              <a:rPr sz="3400" dirty="0">
                <a:latin typeface="Times New Roman"/>
                <a:cs typeface="Times New Roman"/>
              </a:rPr>
              <a:t>days to </a:t>
            </a:r>
            <a:r>
              <a:rPr sz="3400" spc="-5" dirty="0">
                <a:latin typeface="Times New Roman"/>
                <a:cs typeface="Times New Roman"/>
              </a:rPr>
              <a:t>traverse it. Approximately 4 weeks </a:t>
            </a:r>
            <a:r>
              <a:rPr sz="3400" spc="-25" dirty="0">
                <a:latin typeface="Times New Roman"/>
                <a:cs typeface="Times New Roman"/>
              </a:rPr>
              <a:t>later, </a:t>
            </a:r>
            <a:r>
              <a:rPr sz="3400" spc="-2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dirty="0">
                <a:latin typeface="Times New Roman"/>
                <a:cs typeface="Times New Roman"/>
              </a:rPr>
              <a:t> testis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enters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the</a:t>
            </a:r>
            <a:r>
              <a:rPr sz="3400" spc="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scrotum</a:t>
            </a:r>
            <a:endParaRPr sz="3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804161"/>
            <a:ext cx="10124440" cy="27565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9235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Times New Roman"/>
                <a:cs typeface="Times New Roman"/>
              </a:rPr>
              <a:t>Blood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supplied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by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spermatic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artery,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 branch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8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aorta</a:t>
            </a:r>
            <a:r>
              <a:rPr sz="2800" spc="5" dirty="0">
                <a:latin typeface="Times New Roman"/>
                <a:cs typeface="Times New Roman"/>
              </a:rPr>
              <a:t>,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which </a:t>
            </a:r>
            <a:r>
              <a:rPr sz="2800" spc="-5" dirty="0">
                <a:latin typeface="Times New Roman"/>
                <a:cs typeface="Times New Roman"/>
              </a:rPr>
              <a:t>passes along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spermatic cord. The venous </a:t>
            </a:r>
            <a:r>
              <a:rPr sz="2800" dirty="0">
                <a:latin typeface="Times New Roman"/>
                <a:cs typeface="Times New Roman"/>
              </a:rPr>
              <a:t>return surrounds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spermatic artery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as 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network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 intercommunicating veins,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pampiniform</a:t>
            </a:r>
            <a:r>
              <a:rPr sz="28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plexus</a:t>
            </a:r>
            <a:r>
              <a:rPr sz="2800" spc="-5" dirty="0">
                <a:latin typeface="Times New Roman"/>
                <a:cs typeface="Times New Roman"/>
              </a:rPr>
              <a:t>.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plexus becomes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main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testicular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vein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which,</a:t>
            </a:r>
            <a:r>
              <a:rPr sz="2800" spc="-5" dirty="0">
                <a:latin typeface="Times New Roman"/>
                <a:cs typeface="Times New Roman"/>
              </a:rPr>
              <a:t> on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right side,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drains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inferior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vena </a:t>
            </a:r>
            <a:r>
              <a:rPr sz="2800" spc="-10" dirty="0">
                <a:latin typeface="Times New Roman"/>
                <a:cs typeface="Times New Roman"/>
              </a:rPr>
              <a:t>cava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left,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joins</a:t>
            </a:r>
            <a:r>
              <a:rPr sz="2800" dirty="0">
                <a:latin typeface="Times New Roman"/>
                <a:cs typeface="Times New Roman"/>
              </a:rPr>
              <a:t> 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left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renal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vein.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Lymphatic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drainage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testis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to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iliac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para-aortic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lymph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nodes.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03147" y="1360170"/>
            <a:ext cx="118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Continued….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878791"/>
            <a:ext cx="11618976" cy="4990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1942" y="5887923"/>
            <a:ext cx="567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Robbins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Cotran,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Atlas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Pathology,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baseline="25462" dirty="0">
                <a:latin typeface="Calibri"/>
                <a:cs typeface="Calibri"/>
              </a:rPr>
              <a:t>rd</a:t>
            </a:r>
            <a:r>
              <a:rPr sz="1800" spc="172" baseline="25462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edition,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Page</a:t>
            </a:r>
            <a:r>
              <a:rPr sz="1800" dirty="0">
                <a:latin typeface="Calibri"/>
                <a:cs typeface="Calibri"/>
              </a:rPr>
              <a:t> 310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981"/>
            <a:ext cx="6855461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none" spc="-15" dirty="0"/>
              <a:t>Histology</a:t>
            </a:r>
            <a:r>
              <a:rPr sz="4400" u="none" spc="-25" dirty="0"/>
              <a:t> </a:t>
            </a:r>
            <a:r>
              <a:rPr sz="4400" u="none" spc="-5" dirty="0"/>
              <a:t>of</a:t>
            </a:r>
            <a:r>
              <a:rPr sz="4400" u="none" spc="-20" dirty="0"/>
              <a:t> </a:t>
            </a:r>
            <a:r>
              <a:rPr sz="4400" u="none" spc="5" dirty="0"/>
              <a:t>the</a:t>
            </a:r>
            <a:r>
              <a:rPr sz="4400" u="none" spc="-20" dirty="0"/>
              <a:t> </a:t>
            </a:r>
            <a:r>
              <a:rPr sz="4400" u="none" spc="-25" dirty="0"/>
              <a:t>testes.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16939" y="1318005"/>
            <a:ext cx="10060940" cy="356742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1300" marR="563245" indent="-229235">
              <a:lnSpc>
                <a:spcPts val="3890"/>
              </a:lnSpc>
              <a:spcBef>
                <a:spcPts val="585"/>
              </a:spcBef>
              <a:buFont typeface="Arial MT"/>
              <a:buChar char="•"/>
              <a:tabLst>
                <a:tab pos="241935" algn="l"/>
              </a:tabLst>
            </a:pPr>
            <a:r>
              <a:rPr sz="3600" spc="-5" dirty="0">
                <a:latin typeface="Calibri"/>
                <a:cs typeface="Calibri"/>
              </a:rPr>
              <a:t>The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seminiferous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tubules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are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formed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lamellar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connective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tissue</a:t>
            </a:r>
            <a:r>
              <a:rPr sz="3600" spc="3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membrane.</a:t>
            </a:r>
            <a:endParaRPr sz="3600">
              <a:latin typeface="Calibri"/>
              <a:cs typeface="Calibri"/>
            </a:endParaRPr>
          </a:p>
          <a:p>
            <a:pPr marL="241300" marR="5080" indent="-229235">
              <a:lnSpc>
                <a:spcPts val="3890"/>
              </a:lnSpc>
              <a:spcBef>
                <a:spcPts val="994"/>
              </a:spcBef>
              <a:buFont typeface="Arial MT"/>
              <a:buChar char="•"/>
              <a:tabLst>
                <a:tab pos="345440" algn="l"/>
              </a:tabLst>
            </a:pPr>
            <a:r>
              <a:rPr dirty="0"/>
              <a:t>	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adult,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the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cells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lining</a:t>
            </a:r>
            <a:r>
              <a:rPr sz="3600" spc="-10" dirty="0">
                <a:latin typeface="Calibri"/>
                <a:cs typeface="Calibri"/>
              </a:rPr>
              <a:t> the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seminiferous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tubules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are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spc="-5" dirty="0">
                <a:latin typeface="Calibri"/>
                <a:cs typeface="Calibri"/>
              </a:rPr>
              <a:t>of </a:t>
            </a:r>
            <a:r>
              <a:rPr sz="3600" dirty="0">
                <a:latin typeface="Calibri"/>
                <a:cs typeface="Calibri"/>
              </a:rPr>
              <a:t>2 </a:t>
            </a:r>
            <a:r>
              <a:rPr sz="3600" spc="-5" dirty="0">
                <a:latin typeface="Calibri"/>
                <a:cs typeface="Calibri"/>
              </a:rPr>
              <a:t>types:</a:t>
            </a:r>
            <a:endParaRPr sz="3600">
              <a:latin typeface="Calibri"/>
              <a:cs typeface="Calibri"/>
            </a:endParaRPr>
          </a:p>
          <a:p>
            <a:pPr marL="698500" marR="43815" lvl="1" indent="-228600">
              <a:lnSpc>
                <a:spcPct val="90000"/>
              </a:lnSpc>
              <a:spcBef>
                <a:spcPts val="475"/>
              </a:spcBef>
              <a:buFont typeface="Arial MT"/>
              <a:buChar char="•"/>
              <a:tabLst>
                <a:tab pos="789940" algn="l"/>
                <a:tab pos="790575" algn="l"/>
              </a:tabLst>
            </a:pPr>
            <a:r>
              <a:rPr dirty="0"/>
              <a:t>	</a:t>
            </a:r>
            <a:r>
              <a:rPr sz="3200" dirty="0">
                <a:latin typeface="Calibri"/>
                <a:cs typeface="Calibri"/>
              </a:rPr>
              <a:t>1. </a:t>
            </a:r>
            <a:r>
              <a:rPr sz="3200" spc="-10" dirty="0">
                <a:latin typeface="Calibri"/>
                <a:cs typeface="Calibri"/>
              </a:rPr>
              <a:t>Spermatogonia </a:t>
            </a:r>
            <a:r>
              <a:rPr sz="3200" spc="-5" dirty="0">
                <a:latin typeface="Calibri"/>
                <a:cs typeface="Calibri"/>
              </a:rPr>
              <a:t>or germ </a:t>
            </a:r>
            <a:r>
              <a:rPr sz="3200" dirty="0">
                <a:latin typeface="Calibri"/>
                <a:cs typeface="Calibri"/>
              </a:rPr>
              <a:t>cells which </a:t>
            </a:r>
            <a:r>
              <a:rPr sz="3200" spc="-10" dirty="0">
                <a:latin typeface="Calibri"/>
                <a:cs typeface="Calibri"/>
              </a:rPr>
              <a:t>produce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spermatocytes</a:t>
            </a:r>
            <a:r>
              <a:rPr sz="3200" spc="-5" dirty="0">
                <a:latin typeface="Calibri"/>
                <a:cs typeface="Calibri"/>
              </a:rPr>
              <a:t> (primary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secondary),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spermatids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mature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spermatozoa.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</TotalTime>
  <Words>1926</Words>
  <Application>Microsoft Office PowerPoint</Application>
  <PresentationFormat>Widescreen</PresentationFormat>
  <Paragraphs>137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PMingLiU-ExtB</vt:lpstr>
      <vt:lpstr>Arial</vt:lpstr>
      <vt:lpstr>Arial MT</vt:lpstr>
      <vt:lpstr>Calibri</vt:lpstr>
      <vt:lpstr>Calibri Light</vt:lpstr>
      <vt:lpstr>Century Gothic</vt:lpstr>
      <vt:lpstr>Courier New</vt:lpstr>
      <vt:lpstr>Times New Roman</vt:lpstr>
      <vt:lpstr>Wingdings</vt:lpstr>
      <vt:lpstr>Wingdings 3</vt:lpstr>
      <vt:lpstr>Wisp</vt:lpstr>
      <vt:lpstr>PowerPoint Presentation</vt:lpstr>
      <vt:lpstr>Anatomy of the testes.</vt:lpstr>
      <vt:lpstr>Anatomy of the testes.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Histology of the testes.</vt:lpstr>
      <vt:lpstr>PowerPoint Presentation</vt:lpstr>
      <vt:lpstr>Continued….</vt:lpstr>
      <vt:lpstr>PowerPoint Presentation</vt:lpstr>
      <vt:lpstr>PowerPoint Presentation</vt:lpstr>
      <vt:lpstr>PowerPoint Presentation</vt:lpstr>
      <vt:lpstr>PowerPoint Presentation</vt:lpstr>
      <vt:lpstr>Congenital anomalies of the testis.</vt:lpstr>
      <vt:lpstr>PowerPoint Presentation</vt:lpstr>
      <vt:lpstr>PowerPoint Presentation</vt:lpstr>
      <vt:lpstr>Morphology</vt:lpstr>
      <vt:lpstr>PowerPoint Presentation</vt:lpstr>
      <vt:lpstr>INFLAMMATORY CONDITIONS OF THE TESTES.</vt:lpstr>
      <vt:lpstr>PowerPoint Presentation</vt:lpstr>
      <vt:lpstr>PowerPoint Presentation</vt:lpstr>
      <vt:lpstr>PowerPoint Presentation</vt:lpstr>
      <vt:lpstr>PowerPoint Presentation</vt:lpstr>
      <vt:lpstr>Morphology</vt:lpstr>
      <vt:lpstr>PowerPoint Presentation</vt:lpstr>
      <vt:lpstr>PowerPoint Presentation</vt:lpstr>
      <vt:lpstr>PowerPoint Presentation</vt:lpstr>
      <vt:lpstr>PowerPoint Presentation</vt:lpstr>
      <vt:lpstr>Varicocele.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and good luck  Reference // the materials cited from a lecture on slide share by NIRAV HITESH KUMAR VALAND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jihad ahmed</dc:creator>
  <cp:lastModifiedBy>Dr. Jihad A. Ahmed</cp:lastModifiedBy>
  <cp:revision>5</cp:revision>
  <dcterms:created xsi:type="dcterms:W3CDTF">2021-06-19T13:44:05Z</dcterms:created>
  <dcterms:modified xsi:type="dcterms:W3CDTF">2021-06-25T18:58:01Z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2021-06-19T00:00:00Z</vt:filetime>
  </property>
</Properties>
</file>